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00" r:id="rId2"/>
    <p:sldId id="413" r:id="rId3"/>
    <p:sldId id="444" r:id="rId4"/>
    <p:sldId id="445" r:id="rId5"/>
    <p:sldId id="446" r:id="rId6"/>
    <p:sldId id="448" r:id="rId7"/>
    <p:sldId id="447" r:id="rId8"/>
    <p:sldId id="449" r:id="rId9"/>
    <p:sldId id="450" r:id="rId10"/>
    <p:sldId id="451" r:id="rId11"/>
    <p:sldId id="429" r:id="rId12"/>
    <p:sldId id="452" r:id="rId13"/>
    <p:sldId id="453" r:id="rId14"/>
    <p:sldId id="467" r:id="rId15"/>
    <p:sldId id="468" r:id="rId16"/>
    <p:sldId id="474" r:id="rId17"/>
    <p:sldId id="475" r:id="rId18"/>
    <p:sldId id="473" r:id="rId19"/>
    <p:sldId id="454" r:id="rId20"/>
    <p:sldId id="455" r:id="rId21"/>
    <p:sldId id="469" r:id="rId22"/>
    <p:sldId id="470" r:id="rId23"/>
    <p:sldId id="456" r:id="rId24"/>
    <p:sldId id="471" r:id="rId25"/>
    <p:sldId id="457" r:id="rId26"/>
    <p:sldId id="458" r:id="rId27"/>
    <p:sldId id="459" r:id="rId28"/>
    <p:sldId id="460" r:id="rId29"/>
    <p:sldId id="461" r:id="rId30"/>
    <p:sldId id="462" r:id="rId31"/>
    <p:sldId id="463" r:id="rId32"/>
    <p:sldId id="464" r:id="rId33"/>
    <p:sldId id="465" r:id="rId34"/>
    <p:sldId id="466" r:id="rId35"/>
    <p:sldId id="472" r:id="rId36"/>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A99"/>
    <a:srgbClr val="3B3B3B"/>
    <a:srgbClr val="C0C0C0"/>
    <a:srgbClr val="2A0054"/>
    <a:srgbClr val="983939"/>
    <a:srgbClr val="CC0000"/>
    <a:srgbClr val="181847"/>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737" autoAdjust="0"/>
  </p:normalViewPr>
  <p:slideViewPr>
    <p:cSldViewPr>
      <p:cViewPr varScale="1">
        <p:scale>
          <a:sx n="68" d="100"/>
          <a:sy n="68" d="100"/>
        </p:scale>
        <p:origin x="14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9" d="100"/>
        <a:sy n="89" d="100"/>
      </p:scale>
      <p:origin x="0" y="0"/>
    </p:cViewPr>
  </p:sorterViewPr>
  <p:notesViewPr>
    <p:cSldViewPr>
      <p:cViewPr varScale="1">
        <p:scale>
          <a:sx n="54" d="100"/>
          <a:sy n="54" d="100"/>
        </p:scale>
        <p:origin x="-292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erner\Desktop\Consultor&#237;a%20CEPAL\Productos\Producto%203\El%20Salvador%20country%20tab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1100"/>
            </a:pPr>
            <a:r>
              <a:rPr lang="en-US" sz="1100" dirty="0" err="1"/>
              <a:t>Valores</a:t>
            </a:r>
            <a:r>
              <a:rPr lang="en-US" sz="1100" baseline="0" dirty="0"/>
              <a:t> per </a:t>
            </a:r>
            <a:r>
              <a:rPr lang="en-US" sz="1100" baseline="0" dirty="0" err="1"/>
              <a:t>cápita</a:t>
            </a:r>
            <a:r>
              <a:rPr lang="en-US" sz="1100" dirty="0"/>
              <a:t>,</a:t>
            </a:r>
            <a:r>
              <a:rPr lang="en-US" sz="1100" baseline="0" dirty="0"/>
              <a:t> </a:t>
            </a:r>
            <a:r>
              <a:rPr lang="en-US" sz="1100" baseline="0" dirty="0" err="1"/>
              <a:t>moneda</a:t>
            </a:r>
            <a:r>
              <a:rPr lang="en-US" sz="1100" baseline="0" dirty="0"/>
              <a:t> local </a:t>
            </a:r>
            <a:r>
              <a:rPr lang="en-US" sz="1100" dirty="0"/>
              <a:t>(miles)</a:t>
            </a:r>
          </a:p>
        </c:rich>
      </c:tx>
      <c:layout>
        <c:manualLayout>
          <c:xMode val="edge"/>
          <c:yMode val="edge"/>
          <c:x val="0.23542420833759423"/>
          <c:y val="8.5333176636502531E-3"/>
        </c:manualLayout>
      </c:layout>
      <c:overlay val="1"/>
    </c:title>
    <c:autoTitleDeleted val="0"/>
    <c:plotArea>
      <c:layout/>
      <c:lineChart>
        <c:grouping val="standard"/>
        <c:varyColors val="0"/>
        <c:ser>
          <c:idx val="0"/>
          <c:order val="0"/>
          <c:tx>
            <c:strRef>
              <c:f>'Per Capita Nominal'!$A$7</c:f>
              <c:strCache>
                <c:ptCount val="1"/>
                <c:pt idx="0">
                  <c:v>Consumption</c:v>
                </c:pt>
              </c:strCache>
            </c:strRef>
          </c:tx>
          <c:spPr>
            <a:ln>
              <a:solidFill>
                <a:srgbClr val="00B050"/>
              </a:solidFill>
            </a:ln>
          </c:spPr>
          <c:marker>
            <c:symbol val="none"/>
          </c:marker>
          <c:cat>
            <c:strRef>
              <c:f>Graphs!$A$2:$CM$2</c:f>
              <c:strCache>
                <c:ptCount val="91"/>
                <c:pt idx="0">
                  <c:v>0</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'Per Capita Nominal'!$D$7:$CP$7</c:f>
              <c:numCache>
                <c:formatCode>#,##0</c:formatCode>
                <c:ptCount val="91"/>
                <c:pt idx="0">
                  <c:v>1613.394659</c:v>
                </c:pt>
                <c:pt idx="1">
                  <c:v>1583.5764520000002</c:v>
                </c:pt>
                <c:pt idx="2">
                  <c:v>1478.7969900000001</c:v>
                </c:pt>
                <c:pt idx="3">
                  <c:v>1514.8937099999998</c:v>
                </c:pt>
                <c:pt idx="4">
                  <c:v>1609.9315100000003</c:v>
                </c:pt>
                <c:pt idx="5">
                  <c:v>1797.1649399999999</c:v>
                </c:pt>
                <c:pt idx="6">
                  <c:v>1960.2585199999999</c:v>
                </c:pt>
                <c:pt idx="7">
                  <c:v>2081.6933199999999</c:v>
                </c:pt>
                <c:pt idx="8">
                  <c:v>2151.0890899999999</c:v>
                </c:pt>
                <c:pt idx="9">
                  <c:v>2219.1380799999997</c:v>
                </c:pt>
                <c:pt idx="10">
                  <c:v>2293.0422799999997</c:v>
                </c:pt>
                <c:pt idx="11">
                  <c:v>2367.4126499999998</c:v>
                </c:pt>
                <c:pt idx="12">
                  <c:v>2462.5815600000001</c:v>
                </c:pt>
                <c:pt idx="13">
                  <c:v>2592.7277800000002</c:v>
                </c:pt>
                <c:pt idx="14">
                  <c:v>2650.6875799999998</c:v>
                </c:pt>
                <c:pt idx="15">
                  <c:v>2804.4096799999998</c:v>
                </c:pt>
                <c:pt idx="16">
                  <c:v>2926.4089200000003</c:v>
                </c:pt>
                <c:pt idx="17">
                  <c:v>3028.5000300000002</c:v>
                </c:pt>
                <c:pt idx="18">
                  <c:v>3184.1131799999998</c:v>
                </c:pt>
                <c:pt idx="19">
                  <c:v>3356.5822599999997</c:v>
                </c:pt>
                <c:pt idx="20">
                  <c:v>3511.0583999999999</c:v>
                </c:pt>
                <c:pt idx="21">
                  <c:v>3679.27828</c:v>
                </c:pt>
                <c:pt idx="22">
                  <c:v>3798.1283299999996</c:v>
                </c:pt>
                <c:pt idx="23">
                  <c:v>3843.6726000000003</c:v>
                </c:pt>
                <c:pt idx="24">
                  <c:v>3893.6922100000002</c:v>
                </c:pt>
                <c:pt idx="25">
                  <c:v>3992.5354399999997</c:v>
                </c:pt>
                <c:pt idx="26">
                  <c:v>4048.3221600000002</c:v>
                </c:pt>
                <c:pt idx="27">
                  <c:v>4022.6629699999999</c:v>
                </c:pt>
                <c:pt idx="28">
                  <c:v>4082.3714699999996</c:v>
                </c:pt>
                <c:pt idx="29">
                  <c:v>4094.4694600000003</c:v>
                </c:pt>
                <c:pt idx="30">
                  <c:v>4072.3267900000005</c:v>
                </c:pt>
                <c:pt idx="31">
                  <c:v>4075.1986999999995</c:v>
                </c:pt>
                <c:pt idx="32">
                  <c:v>4072.6167139999998</c:v>
                </c:pt>
                <c:pt idx="33">
                  <c:v>4083.9224359999998</c:v>
                </c:pt>
                <c:pt idx="34">
                  <c:v>4061.4167659999998</c:v>
                </c:pt>
                <c:pt idx="35">
                  <c:v>4076.6672269999999</c:v>
                </c:pt>
                <c:pt idx="36">
                  <c:v>4090.6235799999999</c:v>
                </c:pt>
                <c:pt idx="37">
                  <c:v>4078.389193</c:v>
                </c:pt>
                <c:pt idx="38">
                  <c:v>4081.5765529999999</c:v>
                </c:pt>
                <c:pt idx="39">
                  <c:v>4090.6410740000001</c:v>
                </c:pt>
                <c:pt idx="40">
                  <c:v>4100.2836929999994</c:v>
                </c:pt>
                <c:pt idx="41">
                  <c:v>4109.1293919999998</c:v>
                </c:pt>
                <c:pt idx="42">
                  <c:v>4119.3015790000009</c:v>
                </c:pt>
                <c:pt idx="43">
                  <c:v>4132.9045930000002</c:v>
                </c:pt>
                <c:pt idx="44">
                  <c:v>4143.2246960000002</c:v>
                </c:pt>
                <c:pt idx="45">
                  <c:v>4159.7837360000003</c:v>
                </c:pt>
                <c:pt idx="46">
                  <c:v>4184.2255960000002</c:v>
                </c:pt>
                <c:pt idx="47">
                  <c:v>4204.7920130000002</c:v>
                </c:pt>
                <c:pt idx="48">
                  <c:v>4226.0696070000004</c:v>
                </c:pt>
                <c:pt idx="49">
                  <c:v>4243.8276799999994</c:v>
                </c:pt>
                <c:pt idx="50">
                  <c:v>4264.2452819999999</c:v>
                </c:pt>
                <c:pt idx="51">
                  <c:v>4287.3247769999998</c:v>
                </c:pt>
                <c:pt idx="52">
                  <c:v>4308.4103879999993</c:v>
                </c:pt>
                <c:pt idx="53">
                  <c:v>4335.5272253000003</c:v>
                </c:pt>
                <c:pt idx="54">
                  <c:v>4360.8349509999998</c:v>
                </c:pt>
                <c:pt idx="55">
                  <c:v>4379.3225259999999</c:v>
                </c:pt>
                <c:pt idx="56">
                  <c:v>4393.1562389999999</c:v>
                </c:pt>
                <c:pt idx="57">
                  <c:v>4406.331650000001</c:v>
                </c:pt>
                <c:pt idx="58">
                  <c:v>4418.9359999999997</c:v>
                </c:pt>
                <c:pt idx="59">
                  <c:v>4433.8424441999996</c:v>
                </c:pt>
                <c:pt idx="60">
                  <c:v>4443.3874900000001</c:v>
                </c:pt>
                <c:pt idx="61">
                  <c:v>4451.5497260000002</c:v>
                </c:pt>
                <c:pt idx="62">
                  <c:v>4459.623568</c:v>
                </c:pt>
                <c:pt idx="63">
                  <c:v>4461.501483</c:v>
                </c:pt>
                <c:pt idx="64">
                  <c:v>4461.3639849000001</c:v>
                </c:pt>
                <c:pt idx="65">
                  <c:v>4459.8306029999994</c:v>
                </c:pt>
                <c:pt idx="66">
                  <c:v>4453.8243399999992</c:v>
                </c:pt>
                <c:pt idx="67">
                  <c:v>4452.5580610000006</c:v>
                </c:pt>
                <c:pt idx="68">
                  <c:v>4449.4471830000002</c:v>
                </c:pt>
                <c:pt idx="69">
                  <c:v>4445.6539739999998</c:v>
                </c:pt>
                <c:pt idx="70">
                  <c:v>4446.9018989999995</c:v>
                </c:pt>
                <c:pt idx="71">
                  <c:v>4452.1491960000003</c:v>
                </c:pt>
                <c:pt idx="72">
                  <c:v>4447.21018</c:v>
                </c:pt>
                <c:pt idx="73">
                  <c:v>4438.7850410000001</c:v>
                </c:pt>
                <c:pt idx="74">
                  <c:v>4420.1429530000005</c:v>
                </c:pt>
                <c:pt idx="75">
                  <c:v>4401.084844</c:v>
                </c:pt>
                <c:pt idx="76">
                  <c:v>4375.6605760000002</c:v>
                </c:pt>
                <c:pt idx="77">
                  <c:v>4339.2061389999999</c:v>
                </c:pt>
                <c:pt idx="78">
                  <c:v>4307.4683279999999</c:v>
                </c:pt>
                <c:pt idx="79">
                  <c:v>4284.7890273000003</c:v>
                </c:pt>
                <c:pt idx="80">
                  <c:v>4254.6991016000002</c:v>
                </c:pt>
                <c:pt idx="81">
                  <c:v>4200.9246303999998</c:v>
                </c:pt>
                <c:pt idx="82">
                  <c:v>4170.8193016000005</c:v>
                </c:pt>
                <c:pt idx="83">
                  <c:v>4158.3556568000004</c:v>
                </c:pt>
                <c:pt idx="84">
                  <c:v>4141.9487855000007</c:v>
                </c:pt>
                <c:pt idx="85">
                  <c:v>4150.4601957000004</c:v>
                </c:pt>
                <c:pt idx="86">
                  <c:v>4217.1540261</c:v>
                </c:pt>
                <c:pt idx="87">
                  <c:v>4279.5869750000002</c:v>
                </c:pt>
                <c:pt idx="88">
                  <c:v>4315.1624490000004</c:v>
                </c:pt>
                <c:pt idx="89">
                  <c:v>4375.7482921000001</c:v>
                </c:pt>
                <c:pt idx="90">
                  <c:v>4436.9221795000003</c:v>
                </c:pt>
              </c:numCache>
            </c:numRef>
          </c:val>
          <c:smooth val="0"/>
          <c:extLst>
            <c:ext xmlns:c16="http://schemas.microsoft.com/office/drawing/2014/chart" uri="{C3380CC4-5D6E-409C-BE32-E72D297353CC}">
              <c16:uniqueId val="{00000000-904D-4A68-ACE3-48F60B941946}"/>
            </c:ext>
          </c:extLst>
        </c:ser>
        <c:ser>
          <c:idx val="1"/>
          <c:order val="1"/>
          <c:tx>
            <c:v>Labor Income</c:v>
          </c:tx>
          <c:spPr>
            <a:ln>
              <a:solidFill>
                <a:srgbClr val="C00000"/>
              </a:solidFill>
              <a:prstDash val="sysDash"/>
            </a:ln>
          </c:spPr>
          <c:marker>
            <c:symbol val="none"/>
          </c:marker>
          <c:cat>
            <c:strRef>
              <c:f>Graphs!$A$2:$CM$2</c:f>
              <c:strCache>
                <c:ptCount val="91"/>
                <c:pt idx="0">
                  <c:v>0</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'Per Capita Nominal'!$D$16:$CP$16</c:f>
              <c:numCache>
                <c:formatCode>#,##0</c:formatCode>
                <c:ptCount val="91"/>
                <c:pt idx="0">
                  <c:v>0</c:v>
                </c:pt>
                <c:pt idx="1">
                  <c:v>0</c:v>
                </c:pt>
                <c:pt idx="2">
                  <c:v>0</c:v>
                </c:pt>
                <c:pt idx="3">
                  <c:v>0</c:v>
                </c:pt>
                <c:pt idx="4">
                  <c:v>0</c:v>
                </c:pt>
                <c:pt idx="5">
                  <c:v>8.7208000000000008E-3</c:v>
                </c:pt>
                <c:pt idx="6">
                  <c:v>2.0579676999999998</c:v>
                </c:pt>
                <c:pt idx="7">
                  <c:v>6.1752549999999999</c:v>
                </c:pt>
                <c:pt idx="8">
                  <c:v>11.074377</c:v>
                </c:pt>
                <c:pt idx="9">
                  <c:v>16.564785999999998</c:v>
                </c:pt>
                <c:pt idx="10">
                  <c:v>27.198459999999997</c:v>
                </c:pt>
                <c:pt idx="11">
                  <c:v>44.018770000000004</c:v>
                </c:pt>
                <c:pt idx="12">
                  <c:v>69.726550000000003</c:v>
                </c:pt>
                <c:pt idx="13">
                  <c:v>108.26097</c:v>
                </c:pt>
                <c:pt idx="14">
                  <c:v>167.89485999999999</c:v>
                </c:pt>
                <c:pt idx="15">
                  <c:v>255.24529999999999</c:v>
                </c:pt>
                <c:pt idx="16">
                  <c:v>383.78789999999998</c:v>
                </c:pt>
                <c:pt idx="17">
                  <c:v>553.49649999999997</c:v>
                </c:pt>
                <c:pt idx="18">
                  <c:v>768.64359999999999</c:v>
                </c:pt>
                <c:pt idx="19">
                  <c:v>1020.8106</c:v>
                </c:pt>
                <c:pt idx="20">
                  <c:v>1295.5147999999999</c:v>
                </c:pt>
                <c:pt idx="21">
                  <c:v>1572.9401</c:v>
                </c:pt>
                <c:pt idx="22">
                  <c:v>1843.9830000000002</c:v>
                </c:pt>
                <c:pt idx="23">
                  <c:v>2101.1539000000002</c:v>
                </c:pt>
                <c:pt idx="24">
                  <c:v>2338.7496000000001</c:v>
                </c:pt>
                <c:pt idx="25">
                  <c:v>2552.0424000000003</c:v>
                </c:pt>
                <c:pt idx="26">
                  <c:v>2739.2066</c:v>
                </c:pt>
                <c:pt idx="27">
                  <c:v>2917.3759</c:v>
                </c:pt>
                <c:pt idx="28">
                  <c:v>3064.203</c:v>
                </c:pt>
                <c:pt idx="29">
                  <c:v>3184.4792000000002</c:v>
                </c:pt>
                <c:pt idx="30">
                  <c:v>3270.7025000000003</c:v>
                </c:pt>
                <c:pt idx="31">
                  <c:v>3345.4917</c:v>
                </c:pt>
                <c:pt idx="32">
                  <c:v>3399.1585</c:v>
                </c:pt>
                <c:pt idx="33">
                  <c:v>3448.0401000000002</c:v>
                </c:pt>
                <c:pt idx="34">
                  <c:v>3492.3532999999998</c:v>
                </c:pt>
                <c:pt idx="35">
                  <c:v>3560.4569999999999</c:v>
                </c:pt>
                <c:pt idx="36">
                  <c:v>3618.2089999999998</c:v>
                </c:pt>
                <c:pt idx="37">
                  <c:v>3659.3139999999999</c:v>
                </c:pt>
                <c:pt idx="38">
                  <c:v>3691.2419999999997</c:v>
                </c:pt>
                <c:pt idx="39">
                  <c:v>3714.7439999999997</c:v>
                </c:pt>
                <c:pt idx="40">
                  <c:v>3707.8249999999998</c:v>
                </c:pt>
                <c:pt idx="41">
                  <c:v>3691.5990000000002</c:v>
                </c:pt>
                <c:pt idx="42">
                  <c:v>3681.1620000000003</c:v>
                </c:pt>
                <c:pt idx="43">
                  <c:v>3660.0469999999996</c:v>
                </c:pt>
                <c:pt idx="44">
                  <c:v>3641.873</c:v>
                </c:pt>
                <c:pt idx="45">
                  <c:v>3622.998</c:v>
                </c:pt>
                <c:pt idx="46">
                  <c:v>3603.3890000000001</c:v>
                </c:pt>
                <c:pt idx="47">
                  <c:v>3562.7570000000001</c:v>
                </c:pt>
                <c:pt idx="48">
                  <c:v>3516.636</c:v>
                </c:pt>
                <c:pt idx="49">
                  <c:v>3452.3849999999998</c:v>
                </c:pt>
                <c:pt idx="50">
                  <c:v>3380.5360000000001</c:v>
                </c:pt>
                <c:pt idx="51">
                  <c:v>3295.5609999999997</c:v>
                </c:pt>
                <c:pt idx="52">
                  <c:v>3208.143</c:v>
                </c:pt>
                <c:pt idx="53">
                  <c:v>3122.402</c:v>
                </c:pt>
                <c:pt idx="54">
                  <c:v>3023.9830000000002</c:v>
                </c:pt>
                <c:pt idx="55">
                  <c:v>2921.81</c:v>
                </c:pt>
                <c:pt idx="56">
                  <c:v>2804.7830000000004</c:v>
                </c:pt>
                <c:pt idx="57">
                  <c:v>2679.8220000000001</c:v>
                </c:pt>
                <c:pt idx="58">
                  <c:v>2537.643</c:v>
                </c:pt>
                <c:pt idx="59">
                  <c:v>2403.2799999999997</c:v>
                </c:pt>
                <c:pt idx="60">
                  <c:v>2258.9080000000004</c:v>
                </c:pt>
                <c:pt idx="61">
                  <c:v>2114.116</c:v>
                </c:pt>
                <c:pt idx="62">
                  <c:v>1976.3087</c:v>
                </c:pt>
                <c:pt idx="63">
                  <c:v>1828.2932000000001</c:v>
                </c:pt>
                <c:pt idx="64">
                  <c:v>1671.3205</c:v>
                </c:pt>
                <c:pt idx="65">
                  <c:v>1526.2930000000001</c:v>
                </c:pt>
                <c:pt idx="66">
                  <c:v>1395.4261999999999</c:v>
                </c:pt>
                <c:pt idx="67">
                  <c:v>1265.7274</c:v>
                </c:pt>
                <c:pt idx="68">
                  <c:v>1156.4131</c:v>
                </c:pt>
                <c:pt idx="69">
                  <c:v>1074.9242999999999</c:v>
                </c:pt>
                <c:pt idx="70">
                  <c:v>993.60820000000001</c:v>
                </c:pt>
                <c:pt idx="71">
                  <c:v>922.40139999999997</c:v>
                </c:pt>
                <c:pt idx="72">
                  <c:v>853.75080000000003</c:v>
                </c:pt>
                <c:pt idx="73">
                  <c:v>799.20049999999992</c:v>
                </c:pt>
                <c:pt idx="74">
                  <c:v>721.29259999999999</c:v>
                </c:pt>
                <c:pt idx="75">
                  <c:v>651.73410000000001</c:v>
                </c:pt>
                <c:pt idx="76">
                  <c:v>577.29469999999992</c:v>
                </c:pt>
                <c:pt idx="77">
                  <c:v>509.62289999999996</c:v>
                </c:pt>
                <c:pt idx="78">
                  <c:v>429.61069000000003</c:v>
                </c:pt>
                <c:pt idx="79">
                  <c:v>363.83404999999999</c:v>
                </c:pt>
                <c:pt idx="80">
                  <c:v>304.82384000000002</c:v>
                </c:pt>
                <c:pt idx="81">
                  <c:v>255.02610000000001</c:v>
                </c:pt>
                <c:pt idx="82">
                  <c:v>219.71170999999998</c:v>
                </c:pt>
                <c:pt idx="83">
                  <c:v>200.14514</c:v>
                </c:pt>
                <c:pt idx="84">
                  <c:v>193.54291000000001</c:v>
                </c:pt>
                <c:pt idx="85">
                  <c:v>182.02976999999998</c:v>
                </c:pt>
                <c:pt idx="86">
                  <c:v>173.64866999999998</c:v>
                </c:pt>
                <c:pt idx="87">
                  <c:v>151.14989</c:v>
                </c:pt>
                <c:pt idx="88">
                  <c:v>119.03554</c:v>
                </c:pt>
                <c:pt idx="89">
                  <c:v>78.065560000000005</c:v>
                </c:pt>
                <c:pt idx="90">
                  <c:v>38.227260000000001</c:v>
                </c:pt>
              </c:numCache>
            </c:numRef>
          </c:val>
          <c:smooth val="0"/>
          <c:extLst>
            <c:ext xmlns:c16="http://schemas.microsoft.com/office/drawing/2014/chart" uri="{C3380CC4-5D6E-409C-BE32-E72D297353CC}">
              <c16:uniqueId val="{00000001-904D-4A68-ACE3-48F60B941946}"/>
            </c:ext>
          </c:extLst>
        </c:ser>
        <c:dLbls>
          <c:showLegendKey val="0"/>
          <c:showVal val="0"/>
          <c:showCatName val="0"/>
          <c:showSerName val="0"/>
          <c:showPercent val="0"/>
          <c:showBubbleSize val="0"/>
        </c:dLbls>
        <c:smooth val="0"/>
        <c:axId val="-351364752"/>
        <c:axId val="-351352240"/>
      </c:lineChart>
      <c:catAx>
        <c:axId val="-351364752"/>
        <c:scaling>
          <c:orientation val="minMax"/>
        </c:scaling>
        <c:delete val="0"/>
        <c:axPos val="b"/>
        <c:title>
          <c:tx>
            <c:rich>
              <a:bodyPr/>
              <a:lstStyle/>
              <a:p>
                <a:pPr>
                  <a:defRPr/>
                </a:pPr>
                <a:r>
                  <a:rPr lang="en-US"/>
                  <a:t>Age</a:t>
                </a:r>
              </a:p>
            </c:rich>
          </c:tx>
          <c:overlay val="0"/>
        </c:title>
        <c:numFmt formatCode="General" sourceLinked="1"/>
        <c:majorTickMark val="out"/>
        <c:minorTickMark val="none"/>
        <c:tickLblPos val="nextTo"/>
        <c:crossAx val="-351352240"/>
        <c:crosses val="autoZero"/>
        <c:auto val="0"/>
        <c:lblAlgn val="ctr"/>
        <c:lblOffset val="100"/>
        <c:tickLblSkip val="10"/>
        <c:tickMarkSkip val="5"/>
        <c:noMultiLvlLbl val="0"/>
      </c:catAx>
      <c:valAx>
        <c:axId val="-351352240"/>
        <c:scaling>
          <c:orientation val="minMax"/>
        </c:scaling>
        <c:delete val="0"/>
        <c:axPos val="l"/>
        <c:majorGridlines>
          <c:spPr>
            <a:ln>
              <a:solidFill>
                <a:schemeClr val="bg1"/>
              </a:solidFill>
            </a:ln>
          </c:spPr>
        </c:majorGridlines>
        <c:numFmt formatCode="#,##0" sourceLinked="1"/>
        <c:majorTickMark val="out"/>
        <c:minorTickMark val="none"/>
        <c:tickLblPos val="nextTo"/>
        <c:crossAx val="-351364752"/>
        <c:crosses val="autoZero"/>
        <c:crossBetween val="between"/>
        <c:dispUnits>
          <c:builtInUnit val="thousands"/>
          <c:dispUnitsLbl/>
        </c:dispUnits>
      </c:valAx>
      <c:spPr>
        <a:noFill/>
        <a:ln w="25400">
          <a:noFill/>
        </a:ln>
      </c:spPr>
    </c:plotArea>
    <c:legend>
      <c:legendPos val="b"/>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AC095C-8899-450C-9A08-FE1AD355A8E5}"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S"/>
        </a:p>
      </dgm:t>
    </dgm:pt>
    <dgm:pt modelId="{75A3E6C9-3C13-4898-949A-3FE0D8C79ADD}">
      <dgm:prSet phldrT="[Texto]" custT="1"/>
      <dgm:spPr/>
      <dgm:t>
        <a:bodyPr/>
        <a:lstStyle/>
        <a:p>
          <a:r>
            <a:rPr lang="en-US" sz="2000" noProof="0" dirty="0"/>
            <a:t>1. ODS priorizados por el Gobierno de El Salvador </a:t>
          </a:r>
        </a:p>
      </dgm:t>
    </dgm:pt>
    <dgm:pt modelId="{0AA71A0D-1D89-4448-9DA3-5F51FDFE1679}" type="parTrans" cxnId="{5F895B7C-B5CE-48DA-82AC-04585494EC55}">
      <dgm:prSet/>
      <dgm:spPr/>
      <dgm:t>
        <a:bodyPr/>
        <a:lstStyle/>
        <a:p>
          <a:endParaRPr lang="en-US" sz="1700" noProof="0"/>
        </a:p>
      </dgm:t>
    </dgm:pt>
    <dgm:pt modelId="{AFE0184C-93A7-4BBF-8F92-109F3D21F38E}" type="sibTrans" cxnId="{5F895B7C-B5CE-48DA-82AC-04585494EC55}">
      <dgm:prSet/>
      <dgm:spPr/>
      <dgm:t>
        <a:bodyPr/>
        <a:lstStyle/>
        <a:p>
          <a:endParaRPr lang="en-US" sz="1700" noProof="0"/>
        </a:p>
      </dgm:t>
    </dgm:pt>
    <dgm:pt modelId="{12D2C170-9E97-4B6D-8874-F4908A692695}">
      <dgm:prSet phldrT="[Texto]" custT="1"/>
      <dgm:spPr/>
      <dgm:t>
        <a:bodyPr/>
        <a:lstStyle/>
        <a:p>
          <a:r>
            <a:rPr lang="en-US" sz="1900" noProof="0" dirty="0"/>
            <a:t>2. </a:t>
          </a:r>
          <a:r>
            <a:rPr lang="es-SV" sz="1900" noProof="0" dirty="0"/>
            <a:t>¿Está El Salvador tomando ventaja de su dividendo demográfico?</a:t>
          </a:r>
          <a:endParaRPr lang="en-US" sz="1900" noProof="0" dirty="0"/>
        </a:p>
      </dgm:t>
    </dgm:pt>
    <dgm:pt modelId="{97D7397B-D04B-45DA-BCCC-661849F1DA5F}" type="parTrans" cxnId="{48CFA096-BD67-44A6-B3C6-08224624CD7F}">
      <dgm:prSet/>
      <dgm:spPr/>
      <dgm:t>
        <a:bodyPr/>
        <a:lstStyle/>
        <a:p>
          <a:endParaRPr lang="en-US" sz="1700" noProof="0"/>
        </a:p>
      </dgm:t>
    </dgm:pt>
    <dgm:pt modelId="{CC0FF539-1196-4B7F-98E2-DDD8EE704342}" type="sibTrans" cxnId="{48CFA096-BD67-44A6-B3C6-08224624CD7F}">
      <dgm:prSet/>
      <dgm:spPr/>
      <dgm:t>
        <a:bodyPr/>
        <a:lstStyle/>
        <a:p>
          <a:endParaRPr lang="en-US" sz="1700" noProof="0"/>
        </a:p>
      </dgm:t>
    </dgm:pt>
    <dgm:pt modelId="{2D74D42F-D674-48AA-BB33-F09F58390ADA}">
      <dgm:prSet phldrT="[Texto]" custT="1"/>
      <dgm:spPr/>
      <dgm:t>
        <a:bodyPr/>
        <a:lstStyle/>
        <a:p>
          <a:r>
            <a:rPr lang="en-US" sz="1800" noProof="0" dirty="0"/>
            <a:t>3. </a:t>
          </a:r>
          <a:r>
            <a:rPr lang="es-SV" sz="1800" noProof="0" dirty="0"/>
            <a:t>¿Cuál es la contribución del trabajo productivo no remunerado y su relación con el dividendo de género en El Salvador?</a:t>
          </a:r>
          <a:endParaRPr lang="en-US" sz="1800" noProof="0" dirty="0"/>
        </a:p>
      </dgm:t>
    </dgm:pt>
    <dgm:pt modelId="{24CBA5C7-D980-42C3-90DF-EB3FFBC80163}" type="parTrans" cxnId="{A0950BE3-5B6D-44A4-AC03-9A679929ED2E}">
      <dgm:prSet/>
      <dgm:spPr/>
      <dgm:t>
        <a:bodyPr/>
        <a:lstStyle/>
        <a:p>
          <a:endParaRPr lang="es-ES" sz="1700"/>
        </a:p>
      </dgm:t>
    </dgm:pt>
    <dgm:pt modelId="{9739362F-B570-4AC0-B1BA-2628456F1C02}" type="sibTrans" cxnId="{A0950BE3-5B6D-44A4-AC03-9A679929ED2E}">
      <dgm:prSet/>
      <dgm:spPr/>
      <dgm:t>
        <a:bodyPr/>
        <a:lstStyle/>
        <a:p>
          <a:endParaRPr lang="es-ES" sz="1700"/>
        </a:p>
      </dgm:t>
    </dgm:pt>
    <dgm:pt modelId="{46C2B52D-67E1-4B61-9F3E-76DE2EEA2306}">
      <dgm:prSet phldrT="[Texto]" custT="1"/>
      <dgm:spPr/>
      <dgm:t>
        <a:bodyPr/>
        <a:lstStyle/>
        <a:p>
          <a:r>
            <a:rPr lang="en-US" sz="1800" noProof="0" dirty="0"/>
            <a:t>4. </a:t>
          </a:r>
          <a:r>
            <a:rPr lang="es-SV" sz="1800" noProof="0" dirty="0"/>
            <a:t>¿Es el sistema de protección social sostenible en el largo plazo dada la transición demográfica del país?</a:t>
          </a:r>
          <a:endParaRPr lang="en-US" sz="1800" noProof="0" dirty="0"/>
        </a:p>
      </dgm:t>
    </dgm:pt>
    <dgm:pt modelId="{BD9CB0D9-8994-4F17-9A86-BBD905F3A58E}" type="parTrans" cxnId="{839407DE-7156-49A1-BA7B-D0683DEB41DF}">
      <dgm:prSet/>
      <dgm:spPr/>
      <dgm:t>
        <a:bodyPr/>
        <a:lstStyle/>
        <a:p>
          <a:endParaRPr lang="es-ES" sz="1700"/>
        </a:p>
      </dgm:t>
    </dgm:pt>
    <dgm:pt modelId="{55AFE470-2D63-4459-B9B9-92BEE6F76AD6}" type="sibTrans" cxnId="{839407DE-7156-49A1-BA7B-D0683DEB41DF}">
      <dgm:prSet/>
      <dgm:spPr/>
      <dgm:t>
        <a:bodyPr/>
        <a:lstStyle/>
        <a:p>
          <a:endParaRPr lang="es-ES" sz="1700"/>
        </a:p>
      </dgm:t>
    </dgm:pt>
    <dgm:pt modelId="{6495A0CB-8961-48D7-B69B-153A16756C74}">
      <dgm:prSet phldrT="[Texto]" custT="1"/>
      <dgm:spPr/>
      <dgm:t>
        <a:bodyPr/>
        <a:lstStyle/>
        <a:p>
          <a:r>
            <a:rPr lang="en-US" sz="1900" noProof="0" dirty="0"/>
            <a:t>5. </a:t>
          </a:r>
          <a:r>
            <a:rPr lang="en-US" sz="1900" noProof="0" dirty="0" err="1"/>
            <a:t>Recomendaciones</a:t>
          </a:r>
          <a:endParaRPr lang="en-US" sz="1900" noProof="0" dirty="0"/>
        </a:p>
      </dgm:t>
    </dgm:pt>
    <dgm:pt modelId="{5ABF38C2-2C84-47B1-AE64-F8A232C24115}" type="parTrans" cxnId="{9E360CC0-8947-4F58-A0B3-EFC4C730EA76}">
      <dgm:prSet/>
      <dgm:spPr/>
      <dgm:t>
        <a:bodyPr/>
        <a:lstStyle/>
        <a:p>
          <a:endParaRPr lang="es-ES" sz="1700"/>
        </a:p>
      </dgm:t>
    </dgm:pt>
    <dgm:pt modelId="{D819116B-053E-48BB-9FE3-4AD97B9537A6}" type="sibTrans" cxnId="{9E360CC0-8947-4F58-A0B3-EFC4C730EA76}">
      <dgm:prSet/>
      <dgm:spPr/>
      <dgm:t>
        <a:bodyPr/>
        <a:lstStyle/>
        <a:p>
          <a:endParaRPr lang="es-ES" sz="1700"/>
        </a:p>
      </dgm:t>
    </dgm:pt>
    <dgm:pt modelId="{28995762-E7F5-43CB-88ED-2449334B3D14}" type="pres">
      <dgm:prSet presAssocID="{0AAC095C-8899-450C-9A08-FE1AD355A8E5}" presName="linear" presStyleCnt="0">
        <dgm:presLayoutVars>
          <dgm:dir/>
          <dgm:animLvl val="lvl"/>
          <dgm:resizeHandles val="exact"/>
        </dgm:presLayoutVars>
      </dgm:prSet>
      <dgm:spPr/>
    </dgm:pt>
    <dgm:pt modelId="{9B14E07E-D6D2-49B1-999F-19514E863AC7}" type="pres">
      <dgm:prSet presAssocID="{75A3E6C9-3C13-4898-949A-3FE0D8C79ADD}" presName="parentLin" presStyleCnt="0"/>
      <dgm:spPr/>
    </dgm:pt>
    <dgm:pt modelId="{56301072-277E-4B83-A9CB-373A99E3CF91}" type="pres">
      <dgm:prSet presAssocID="{75A3E6C9-3C13-4898-949A-3FE0D8C79ADD}" presName="parentLeftMargin" presStyleLbl="node1" presStyleIdx="0" presStyleCnt="5"/>
      <dgm:spPr/>
    </dgm:pt>
    <dgm:pt modelId="{0AE81967-EA78-454D-91C7-695E6446248E}" type="pres">
      <dgm:prSet presAssocID="{75A3E6C9-3C13-4898-949A-3FE0D8C79ADD}" presName="parentText" presStyleLbl="node1" presStyleIdx="0" presStyleCnt="5" custScaleY="333134">
        <dgm:presLayoutVars>
          <dgm:chMax val="0"/>
          <dgm:bulletEnabled val="1"/>
        </dgm:presLayoutVars>
      </dgm:prSet>
      <dgm:spPr/>
    </dgm:pt>
    <dgm:pt modelId="{EE810370-B892-439D-9D81-269DBC694306}" type="pres">
      <dgm:prSet presAssocID="{75A3E6C9-3C13-4898-949A-3FE0D8C79ADD}" presName="negativeSpace" presStyleCnt="0"/>
      <dgm:spPr/>
    </dgm:pt>
    <dgm:pt modelId="{F65DC683-EFD5-4FB5-A861-88FF51C72632}" type="pres">
      <dgm:prSet presAssocID="{75A3E6C9-3C13-4898-949A-3FE0D8C79ADD}" presName="childText" presStyleLbl="conFgAcc1" presStyleIdx="0" presStyleCnt="5">
        <dgm:presLayoutVars>
          <dgm:bulletEnabled val="1"/>
        </dgm:presLayoutVars>
      </dgm:prSet>
      <dgm:spPr/>
    </dgm:pt>
    <dgm:pt modelId="{D03353E8-07F6-4B1F-B238-BC8BDECDFEF8}" type="pres">
      <dgm:prSet presAssocID="{AFE0184C-93A7-4BBF-8F92-109F3D21F38E}" presName="spaceBetweenRectangles" presStyleCnt="0"/>
      <dgm:spPr/>
    </dgm:pt>
    <dgm:pt modelId="{64DD712B-EF26-4F18-8C5C-E7A1B6F4E623}" type="pres">
      <dgm:prSet presAssocID="{12D2C170-9E97-4B6D-8874-F4908A692695}" presName="parentLin" presStyleCnt="0"/>
      <dgm:spPr/>
    </dgm:pt>
    <dgm:pt modelId="{713CAF28-29F0-4420-97FD-191E38D6A942}" type="pres">
      <dgm:prSet presAssocID="{12D2C170-9E97-4B6D-8874-F4908A692695}" presName="parentLeftMargin" presStyleLbl="node1" presStyleIdx="0" presStyleCnt="5"/>
      <dgm:spPr/>
    </dgm:pt>
    <dgm:pt modelId="{B754CA29-3822-4FF6-ACB4-D098466BC08B}" type="pres">
      <dgm:prSet presAssocID="{12D2C170-9E97-4B6D-8874-F4908A692695}" presName="parentText" presStyleLbl="node1" presStyleIdx="1" presStyleCnt="5" custScaleY="336747">
        <dgm:presLayoutVars>
          <dgm:chMax val="0"/>
          <dgm:bulletEnabled val="1"/>
        </dgm:presLayoutVars>
      </dgm:prSet>
      <dgm:spPr/>
    </dgm:pt>
    <dgm:pt modelId="{213B21E4-0BF4-4182-839A-82E765F23A78}" type="pres">
      <dgm:prSet presAssocID="{12D2C170-9E97-4B6D-8874-F4908A692695}" presName="negativeSpace" presStyleCnt="0"/>
      <dgm:spPr/>
    </dgm:pt>
    <dgm:pt modelId="{A77E6771-2DEC-4AD8-A7BF-E157FC27DE9E}" type="pres">
      <dgm:prSet presAssocID="{12D2C170-9E97-4B6D-8874-F4908A692695}" presName="childText" presStyleLbl="conFgAcc1" presStyleIdx="1" presStyleCnt="5" custScaleY="228510">
        <dgm:presLayoutVars>
          <dgm:bulletEnabled val="1"/>
        </dgm:presLayoutVars>
      </dgm:prSet>
      <dgm:spPr/>
    </dgm:pt>
    <dgm:pt modelId="{4100277C-A23B-4839-9E60-DE17E73E688A}" type="pres">
      <dgm:prSet presAssocID="{CC0FF539-1196-4B7F-98E2-DDD8EE704342}" presName="spaceBetweenRectangles" presStyleCnt="0"/>
      <dgm:spPr/>
    </dgm:pt>
    <dgm:pt modelId="{8E04AB39-3A05-4D73-8F15-E47906983790}" type="pres">
      <dgm:prSet presAssocID="{2D74D42F-D674-48AA-BB33-F09F58390ADA}" presName="parentLin" presStyleCnt="0"/>
      <dgm:spPr/>
    </dgm:pt>
    <dgm:pt modelId="{B776983D-6DD5-4873-952D-69E752180855}" type="pres">
      <dgm:prSet presAssocID="{2D74D42F-D674-48AA-BB33-F09F58390ADA}" presName="parentLeftMargin" presStyleLbl="node1" presStyleIdx="1" presStyleCnt="5"/>
      <dgm:spPr/>
    </dgm:pt>
    <dgm:pt modelId="{B77404CD-2C38-4153-A672-A8EE0F29444E}" type="pres">
      <dgm:prSet presAssocID="{2D74D42F-D674-48AA-BB33-F09F58390ADA}" presName="parentText" presStyleLbl="node1" presStyleIdx="2" presStyleCnt="5" custScaleY="346438" custLinFactY="-31308" custLinFactNeighborX="-893" custLinFactNeighborY="-100000">
        <dgm:presLayoutVars>
          <dgm:chMax val="0"/>
          <dgm:bulletEnabled val="1"/>
        </dgm:presLayoutVars>
      </dgm:prSet>
      <dgm:spPr/>
    </dgm:pt>
    <dgm:pt modelId="{F713BE0C-E9F0-43E6-A9C4-8311CAF4EA44}" type="pres">
      <dgm:prSet presAssocID="{2D74D42F-D674-48AA-BB33-F09F58390ADA}" presName="negativeSpace" presStyleCnt="0"/>
      <dgm:spPr/>
    </dgm:pt>
    <dgm:pt modelId="{0D849C10-ADEB-440A-BBBE-95BC856377FF}" type="pres">
      <dgm:prSet presAssocID="{2D74D42F-D674-48AA-BB33-F09F58390ADA}" presName="childText" presStyleLbl="conFgAcc1" presStyleIdx="2" presStyleCnt="5">
        <dgm:presLayoutVars>
          <dgm:bulletEnabled val="1"/>
        </dgm:presLayoutVars>
      </dgm:prSet>
      <dgm:spPr/>
    </dgm:pt>
    <dgm:pt modelId="{23008E48-2044-4C99-8447-E5BA16CB2F12}" type="pres">
      <dgm:prSet presAssocID="{9739362F-B570-4AC0-B1BA-2628456F1C02}" presName="spaceBetweenRectangles" presStyleCnt="0"/>
      <dgm:spPr/>
    </dgm:pt>
    <dgm:pt modelId="{9B4BD6CA-E8FF-4E30-ABB0-FAAED5752191}" type="pres">
      <dgm:prSet presAssocID="{46C2B52D-67E1-4B61-9F3E-76DE2EEA2306}" presName="parentLin" presStyleCnt="0"/>
      <dgm:spPr/>
    </dgm:pt>
    <dgm:pt modelId="{25C36FD7-74BD-4C7F-BF4F-B43874101657}" type="pres">
      <dgm:prSet presAssocID="{46C2B52D-67E1-4B61-9F3E-76DE2EEA2306}" presName="parentLeftMargin" presStyleLbl="node1" presStyleIdx="2" presStyleCnt="5"/>
      <dgm:spPr/>
    </dgm:pt>
    <dgm:pt modelId="{12ABAAD0-4A89-435A-82A4-64722324E497}" type="pres">
      <dgm:prSet presAssocID="{46C2B52D-67E1-4B61-9F3E-76DE2EEA2306}" presName="parentText" presStyleLbl="node1" presStyleIdx="3" presStyleCnt="5" custScaleY="331657" custLinFactY="-45199" custLinFactNeighborX="-1865" custLinFactNeighborY="-100000">
        <dgm:presLayoutVars>
          <dgm:chMax val="0"/>
          <dgm:bulletEnabled val="1"/>
        </dgm:presLayoutVars>
      </dgm:prSet>
      <dgm:spPr/>
    </dgm:pt>
    <dgm:pt modelId="{1317141F-15C4-46F6-9EA4-B8BEC8ED2996}" type="pres">
      <dgm:prSet presAssocID="{46C2B52D-67E1-4B61-9F3E-76DE2EEA2306}" presName="negativeSpace" presStyleCnt="0"/>
      <dgm:spPr/>
    </dgm:pt>
    <dgm:pt modelId="{F6600FF6-1A05-4CD4-97DA-6292D059AD02}" type="pres">
      <dgm:prSet presAssocID="{46C2B52D-67E1-4B61-9F3E-76DE2EEA2306}" presName="childText" presStyleLbl="conFgAcc1" presStyleIdx="3" presStyleCnt="5">
        <dgm:presLayoutVars>
          <dgm:bulletEnabled val="1"/>
        </dgm:presLayoutVars>
      </dgm:prSet>
      <dgm:spPr/>
    </dgm:pt>
    <dgm:pt modelId="{DF320F25-FA92-4E57-AE21-F0E9E1A24C2E}" type="pres">
      <dgm:prSet presAssocID="{55AFE470-2D63-4459-B9B9-92BEE6F76AD6}" presName="spaceBetweenRectangles" presStyleCnt="0"/>
      <dgm:spPr/>
    </dgm:pt>
    <dgm:pt modelId="{F4611EC6-C878-44BA-8415-B7E748893669}" type="pres">
      <dgm:prSet presAssocID="{6495A0CB-8961-48D7-B69B-153A16756C74}" presName="parentLin" presStyleCnt="0"/>
      <dgm:spPr/>
    </dgm:pt>
    <dgm:pt modelId="{BD368AB6-3086-47F8-BD28-C481D776D75C}" type="pres">
      <dgm:prSet presAssocID="{6495A0CB-8961-48D7-B69B-153A16756C74}" presName="parentLeftMargin" presStyleLbl="node1" presStyleIdx="3" presStyleCnt="5"/>
      <dgm:spPr/>
    </dgm:pt>
    <dgm:pt modelId="{BECD9566-5B25-49FA-BAE2-24755A9DBAB0}" type="pres">
      <dgm:prSet presAssocID="{6495A0CB-8961-48D7-B69B-153A16756C74}" presName="parentText" presStyleLbl="node1" presStyleIdx="4" presStyleCnt="5" custScaleY="325080" custLinFactY="-67607" custLinFactNeighborX="-1865" custLinFactNeighborY="-100000">
        <dgm:presLayoutVars>
          <dgm:chMax val="0"/>
          <dgm:bulletEnabled val="1"/>
        </dgm:presLayoutVars>
      </dgm:prSet>
      <dgm:spPr/>
    </dgm:pt>
    <dgm:pt modelId="{1844F1B5-6917-4628-9775-3D5C90B865A6}" type="pres">
      <dgm:prSet presAssocID="{6495A0CB-8961-48D7-B69B-153A16756C74}" presName="negativeSpace" presStyleCnt="0"/>
      <dgm:spPr/>
    </dgm:pt>
    <dgm:pt modelId="{4F347BF8-8F0A-40B2-85B8-C7452667AC1E}" type="pres">
      <dgm:prSet presAssocID="{6495A0CB-8961-48D7-B69B-153A16756C74}" presName="childText" presStyleLbl="conFgAcc1" presStyleIdx="4" presStyleCnt="5">
        <dgm:presLayoutVars>
          <dgm:bulletEnabled val="1"/>
        </dgm:presLayoutVars>
      </dgm:prSet>
      <dgm:spPr/>
    </dgm:pt>
  </dgm:ptLst>
  <dgm:cxnLst>
    <dgm:cxn modelId="{3A20F30F-4057-4201-A3DE-C7540FD55614}" type="presOf" srcId="{75A3E6C9-3C13-4898-949A-3FE0D8C79ADD}" destId="{56301072-277E-4B83-A9CB-373A99E3CF91}" srcOrd="0" destOrd="0" presId="urn:microsoft.com/office/officeart/2005/8/layout/list1"/>
    <dgm:cxn modelId="{63AF1726-2887-44EE-BC8C-11ACDC2F464C}" type="presOf" srcId="{6495A0CB-8961-48D7-B69B-153A16756C74}" destId="{BECD9566-5B25-49FA-BAE2-24755A9DBAB0}" srcOrd="1" destOrd="0" presId="urn:microsoft.com/office/officeart/2005/8/layout/list1"/>
    <dgm:cxn modelId="{55880F5C-1823-4291-A82F-DA2E4FEE70B1}" type="presOf" srcId="{46C2B52D-67E1-4B61-9F3E-76DE2EEA2306}" destId="{25C36FD7-74BD-4C7F-BF4F-B43874101657}" srcOrd="0" destOrd="0" presId="urn:microsoft.com/office/officeart/2005/8/layout/list1"/>
    <dgm:cxn modelId="{CD6B3A45-52A3-4E13-9076-A7B3BA848CFF}" type="presOf" srcId="{75A3E6C9-3C13-4898-949A-3FE0D8C79ADD}" destId="{0AE81967-EA78-454D-91C7-695E6446248E}" srcOrd="1" destOrd="0" presId="urn:microsoft.com/office/officeart/2005/8/layout/list1"/>
    <dgm:cxn modelId="{BA155573-EFD9-4871-84AA-90F6A9EE66D6}" type="presOf" srcId="{12D2C170-9E97-4B6D-8874-F4908A692695}" destId="{B754CA29-3822-4FF6-ACB4-D098466BC08B}" srcOrd="1" destOrd="0" presId="urn:microsoft.com/office/officeart/2005/8/layout/list1"/>
    <dgm:cxn modelId="{8F8AD154-A7F4-4522-B0E3-BA11435D5D64}" type="presOf" srcId="{46C2B52D-67E1-4B61-9F3E-76DE2EEA2306}" destId="{12ABAAD0-4A89-435A-82A4-64722324E497}" srcOrd="1" destOrd="0" presId="urn:microsoft.com/office/officeart/2005/8/layout/list1"/>
    <dgm:cxn modelId="{5F895B7C-B5CE-48DA-82AC-04585494EC55}" srcId="{0AAC095C-8899-450C-9A08-FE1AD355A8E5}" destId="{75A3E6C9-3C13-4898-949A-3FE0D8C79ADD}" srcOrd="0" destOrd="0" parTransId="{0AA71A0D-1D89-4448-9DA3-5F51FDFE1679}" sibTransId="{AFE0184C-93A7-4BBF-8F92-109F3D21F38E}"/>
    <dgm:cxn modelId="{9EF46783-A3AD-4319-8219-8453F9EDDC6C}" type="presOf" srcId="{2D74D42F-D674-48AA-BB33-F09F58390ADA}" destId="{B776983D-6DD5-4873-952D-69E752180855}" srcOrd="0" destOrd="0" presId="urn:microsoft.com/office/officeart/2005/8/layout/list1"/>
    <dgm:cxn modelId="{48CFA096-BD67-44A6-B3C6-08224624CD7F}" srcId="{0AAC095C-8899-450C-9A08-FE1AD355A8E5}" destId="{12D2C170-9E97-4B6D-8874-F4908A692695}" srcOrd="1" destOrd="0" parTransId="{97D7397B-D04B-45DA-BCCC-661849F1DA5F}" sibTransId="{CC0FF539-1196-4B7F-98E2-DDD8EE704342}"/>
    <dgm:cxn modelId="{C0587AB2-39DB-4A9B-97F3-73057857811D}" type="presOf" srcId="{12D2C170-9E97-4B6D-8874-F4908A692695}" destId="{713CAF28-29F0-4420-97FD-191E38D6A942}" srcOrd="0" destOrd="0" presId="urn:microsoft.com/office/officeart/2005/8/layout/list1"/>
    <dgm:cxn modelId="{6C35C4B4-CA94-4A3C-827A-14499100E743}" type="presOf" srcId="{6495A0CB-8961-48D7-B69B-153A16756C74}" destId="{BD368AB6-3086-47F8-BD28-C481D776D75C}" srcOrd="0" destOrd="0" presId="urn:microsoft.com/office/officeart/2005/8/layout/list1"/>
    <dgm:cxn modelId="{9E360CC0-8947-4F58-A0B3-EFC4C730EA76}" srcId="{0AAC095C-8899-450C-9A08-FE1AD355A8E5}" destId="{6495A0CB-8961-48D7-B69B-153A16756C74}" srcOrd="4" destOrd="0" parTransId="{5ABF38C2-2C84-47B1-AE64-F8A232C24115}" sibTransId="{D819116B-053E-48BB-9FE3-4AD97B9537A6}"/>
    <dgm:cxn modelId="{43C0AAC9-43A1-4642-A2C3-47ECD2A90363}" type="presOf" srcId="{0AAC095C-8899-450C-9A08-FE1AD355A8E5}" destId="{28995762-E7F5-43CB-88ED-2449334B3D14}" srcOrd="0" destOrd="0" presId="urn:microsoft.com/office/officeart/2005/8/layout/list1"/>
    <dgm:cxn modelId="{941F88DD-0E32-455E-8211-EAB00D4AC839}" type="presOf" srcId="{2D74D42F-D674-48AA-BB33-F09F58390ADA}" destId="{B77404CD-2C38-4153-A672-A8EE0F29444E}" srcOrd="1" destOrd="0" presId="urn:microsoft.com/office/officeart/2005/8/layout/list1"/>
    <dgm:cxn modelId="{839407DE-7156-49A1-BA7B-D0683DEB41DF}" srcId="{0AAC095C-8899-450C-9A08-FE1AD355A8E5}" destId="{46C2B52D-67E1-4B61-9F3E-76DE2EEA2306}" srcOrd="3" destOrd="0" parTransId="{BD9CB0D9-8994-4F17-9A86-BBD905F3A58E}" sibTransId="{55AFE470-2D63-4459-B9B9-92BEE6F76AD6}"/>
    <dgm:cxn modelId="{A0950BE3-5B6D-44A4-AC03-9A679929ED2E}" srcId="{0AAC095C-8899-450C-9A08-FE1AD355A8E5}" destId="{2D74D42F-D674-48AA-BB33-F09F58390ADA}" srcOrd="2" destOrd="0" parTransId="{24CBA5C7-D980-42C3-90DF-EB3FFBC80163}" sibTransId="{9739362F-B570-4AC0-B1BA-2628456F1C02}"/>
    <dgm:cxn modelId="{845F008A-4830-4CE3-B274-4789132D9B5A}" type="presParOf" srcId="{28995762-E7F5-43CB-88ED-2449334B3D14}" destId="{9B14E07E-D6D2-49B1-999F-19514E863AC7}" srcOrd="0" destOrd="0" presId="urn:microsoft.com/office/officeart/2005/8/layout/list1"/>
    <dgm:cxn modelId="{CB42420E-C65B-4E05-AE04-ECA6BB087D16}" type="presParOf" srcId="{9B14E07E-D6D2-49B1-999F-19514E863AC7}" destId="{56301072-277E-4B83-A9CB-373A99E3CF91}" srcOrd="0" destOrd="0" presId="urn:microsoft.com/office/officeart/2005/8/layout/list1"/>
    <dgm:cxn modelId="{33237CE5-6D81-4F71-A251-BC7E603BCD23}" type="presParOf" srcId="{9B14E07E-D6D2-49B1-999F-19514E863AC7}" destId="{0AE81967-EA78-454D-91C7-695E6446248E}" srcOrd="1" destOrd="0" presId="urn:microsoft.com/office/officeart/2005/8/layout/list1"/>
    <dgm:cxn modelId="{CB94E857-1EAF-4507-A3F5-547F68DCCDBC}" type="presParOf" srcId="{28995762-E7F5-43CB-88ED-2449334B3D14}" destId="{EE810370-B892-439D-9D81-269DBC694306}" srcOrd="1" destOrd="0" presId="urn:microsoft.com/office/officeart/2005/8/layout/list1"/>
    <dgm:cxn modelId="{D3B86EBF-34F7-4701-812D-991771E244AF}" type="presParOf" srcId="{28995762-E7F5-43CB-88ED-2449334B3D14}" destId="{F65DC683-EFD5-4FB5-A861-88FF51C72632}" srcOrd="2" destOrd="0" presId="urn:microsoft.com/office/officeart/2005/8/layout/list1"/>
    <dgm:cxn modelId="{07105BF8-AB1C-4127-9855-F0EF942AD360}" type="presParOf" srcId="{28995762-E7F5-43CB-88ED-2449334B3D14}" destId="{D03353E8-07F6-4B1F-B238-BC8BDECDFEF8}" srcOrd="3" destOrd="0" presId="urn:microsoft.com/office/officeart/2005/8/layout/list1"/>
    <dgm:cxn modelId="{B5F35019-FC62-4487-8830-0673BEAD7091}" type="presParOf" srcId="{28995762-E7F5-43CB-88ED-2449334B3D14}" destId="{64DD712B-EF26-4F18-8C5C-E7A1B6F4E623}" srcOrd="4" destOrd="0" presId="urn:microsoft.com/office/officeart/2005/8/layout/list1"/>
    <dgm:cxn modelId="{3FAE9AE4-9AFB-4B21-9E17-DE583A5652C2}" type="presParOf" srcId="{64DD712B-EF26-4F18-8C5C-E7A1B6F4E623}" destId="{713CAF28-29F0-4420-97FD-191E38D6A942}" srcOrd="0" destOrd="0" presId="urn:microsoft.com/office/officeart/2005/8/layout/list1"/>
    <dgm:cxn modelId="{50F7AE41-3000-47C6-82C8-BB1A169D0AA2}" type="presParOf" srcId="{64DD712B-EF26-4F18-8C5C-E7A1B6F4E623}" destId="{B754CA29-3822-4FF6-ACB4-D098466BC08B}" srcOrd="1" destOrd="0" presId="urn:microsoft.com/office/officeart/2005/8/layout/list1"/>
    <dgm:cxn modelId="{0CAC27E5-1FDA-4A44-B587-137C4C41B410}" type="presParOf" srcId="{28995762-E7F5-43CB-88ED-2449334B3D14}" destId="{213B21E4-0BF4-4182-839A-82E765F23A78}" srcOrd="5" destOrd="0" presId="urn:microsoft.com/office/officeart/2005/8/layout/list1"/>
    <dgm:cxn modelId="{2E922867-538B-4B31-A01C-D9ED2F233794}" type="presParOf" srcId="{28995762-E7F5-43CB-88ED-2449334B3D14}" destId="{A77E6771-2DEC-4AD8-A7BF-E157FC27DE9E}" srcOrd="6" destOrd="0" presId="urn:microsoft.com/office/officeart/2005/8/layout/list1"/>
    <dgm:cxn modelId="{268BDF11-803E-4340-8FB7-12DB8CB8B52A}" type="presParOf" srcId="{28995762-E7F5-43CB-88ED-2449334B3D14}" destId="{4100277C-A23B-4839-9E60-DE17E73E688A}" srcOrd="7" destOrd="0" presId="urn:microsoft.com/office/officeart/2005/8/layout/list1"/>
    <dgm:cxn modelId="{BC677752-0784-445B-94D6-9283F625D128}" type="presParOf" srcId="{28995762-E7F5-43CB-88ED-2449334B3D14}" destId="{8E04AB39-3A05-4D73-8F15-E47906983790}" srcOrd="8" destOrd="0" presId="urn:microsoft.com/office/officeart/2005/8/layout/list1"/>
    <dgm:cxn modelId="{DF858D49-81C1-4199-AB04-A9CEC52282F0}" type="presParOf" srcId="{8E04AB39-3A05-4D73-8F15-E47906983790}" destId="{B776983D-6DD5-4873-952D-69E752180855}" srcOrd="0" destOrd="0" presId="urn:microsoft.com/office/officeart/2005/8/layout/list1"/>
    <dgm:cxn modelId="{9744A6C0-67EB-4582-89D4-0596624B0476}" type="presParOf" srcId="{8E04AB39-3A05-4D73-8F15-E47906983790}" destId="{B77404CD-2C38-4153-A672-A8EE0F29444E}" srcOrd="1" destOrd="0" presId="urn:microsoft.com/office/officeart/2005/8/layout/list1"/>
    <dgm:cxn modelId="{D863E922-6E55-4098-88F2-F97BC553C592}" type="presParOf" srcId="{28995762-E7F5-43CB-88ED-2449334B3D14}" destId="{F713BE0C-E9F0-43E6-A9C4-8311CAF4EA44}" srcOrd="9" destOrd="0" presId="urn:microsoft.com/office/officeart/2005/8/layout/list1"/>
    <dgm:cxn modelId="{4B589C77-D412-4764-8705-885CC8EA1F08}" type="presParOf" srcId="{28995762-E7F5-43CB-88ED-2449334B3D14}" destId="{0D849C10-ADEB-440A-BBBE-95BC856377FF}" srcOrd="10" destOrd="0" presId="urn:microsoft.com/office/officeart/2005/8/layout/list1"/>
    <dgm:cxn modelId="{E0325CCD-1EC7-466B-BAB7-AB4F020604C6}" type="presParOf" srcId="{28995762-E7F5-43CB-88ED-2449334B3D14}" destId="{23008E48-2044-4C99-8447-E5BA16CB2F12}" srcOrd="11" destOrd="0" presId="urn:microsoft.com/office/officeart/2005/8/layout/list1"/>
    <dgm:cxn modelId="{DEAEF986-D598-422F-A758-1B09889BB552}" type="presParOf" srcId="{28995762-E7F5-43CB-88ED-2449334B3D14}" destId="{9B4BD6CA-E8FF-4E30-ABB0-FAAED5752191}" srcOrd="12" destOrd="0" presId="urn:microsoft.com/office/officeart/2005/8/layout/list1"/>
    <dgm:cxn modelId="{A5BF6F84-916B-404F-A358-B28A5DA96C1C}" type="presParOf" srcId="{9B4BD6CA-E8FF-4E30-ABB0-FAAED5752191}" destId="{25C36FD7-74BD-4C7F-BF4F-B43874101657}" srcOrd="0" destOrd="0" presId="urn:microsoft.com/office/officeart/2005/8/layout/list1"/>
    <dgm:cxn modelId="{06F1D1F0-F380-410D-BB1F-294D2B276BEE}" type="presParOf" srcId="{9B4BD6CA-E8FF-4E30-ABB0-FAAED5752191}" destId="{12ABAAD0-4A89-435A-82A4-64722324E497}" srcOrd="1" destOrd="0" presId="urn:microsoft.com/office/officeart/2005/8/layout/list1"/>
    <dgm:cxn modelId="{D5D38CDC-F36A-4590-90D1-2F9D3DCCD2D7}" type="presParOf" srcId="{28995762-E7F5-43CB-88ED-2449334B3D14}" destId="{1317141F-15C4-46F6-9EA4-B8BEC8ED2996}" srcOrd="13" destOrd="0" presId="urn:microsoft.com/office/officeart/2005/8/layout/list1"/>
    <dgm:cxn modelId="{9039A3ED-0347-43FF-ADBB-2AE553337BD1}" type="presParOf" srcId="{28995762-E7F5-43CB-88ED-2449334B3D14}" destId="{F6600FF6-1A05-4CD4-97DA-6292D059AD02}" srcOrd="14" destOrd="0" presId="urn:microsoft.com/office/officeart/2005/8/layout/list1"/>
    <dgm:cxn modelId="{4AB16988-667D-4D60-938D-8F20E2728F63}" type="presParOf" srcId="{28995762-E7F5-43CB-88ED-2449334B3D14}" destId="{DF320F25-FA92-4E57-AE21-F0E9E1A24C2E}" srcOrd="15" destOrd="0" presId="urn:microsoft.com/office/officeart/2005/8/layout/list1"/>
    <dgm:cxn modelId="{C0F2A366-255C-4EBE-BD05-C367F6EB1851}" type="presParOf" srcId="{28995762-E7F5-43CB-88ED-2449334B3D14}" destId="{F4611EC6-C878-44BA-8415-B7E748893669}" srcOrd="16" destOrd="0" presId="urn:microsoft.com/office/officeart/2005/8/layout/list1"/>
    <dgm:cxn modelId="{93917AE8-623F-40AE-B365-84346F2B4F26}" type="presParOf" srcId="{F4611EC6-C878-44BA-8415-B7E748893669}" destId="{BD368AB6-3086-47F8-BD28-C481D776D75C}" srcOrd="0" destOrd="0" presId="urn:microsoft.com/office/officeart/2005/8/layout/list1"/>
    <dgm:cxn modelId="{DD089913-3B04-4563-A24F-F8C7DD304E9A}" type="presParOf" srcId="{F4611EC6-C878-44BA-8415-B7E748893669}" destId="{BECD9566-5B25-49FA-BAE2-24755A9DBAB0}" srcOrd="1" destOrd="0" presId="urn:microsoft.com/office/officeart/2005/8/layout/list1"/>
    <dgm:cxn modelId="{3430AEC7-F9B3-481D-B020-C16019CA39D2}" type="presParOf" srcId="{28995762-E7F5-43CB-88ED-2449334B3D14}" destId="{1844F1B5-6917-4628-9775-3D5C90B865A6}" srcOrd="17" destOrd="0" presId="urn:microsoft.com/office/officeart/2005/8/layout/list1"/>
    <dgm:cxn modelId="{C9683A70-211E-4429-A75E-17458713A596}" type="presParOf" srcId="{28995762-E7F5-43CB-88ED-2449334B3D14}" destId="{4F347BF8-8F0A-40B2-85B8-C7452667AC1E}"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DC683-EFD5-4FB5-A861-88FF51C72632}">
      <dsp:nvSpPr>
        <dsp:cNvPr id="0" name=""/>
        <dsp:cNvSpPr/>
      </dsp:nvSpPr>
      <dsp:spPr>
        <a:xfrm>
          <a:off x="0" y="995573"/>
          <a:ext cx="7715200" cy="226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E81967-EA78-454D-91C7-695E6446248E}">
      <dsp:nvSpPr>
        <dsp:cNvPr id="0" name=""/>
        <dsp:cNvSpPr/>
      </dsp:nvSpPr>
      <dsp:spPr>
        <a:xfrm>
          <a:off x="385383" y="243343"/>
          <a:ext cx="5395365" cy="88507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131" tIns="0" rIns="204131" bIns="0" numCol="1" spcCol="1270" anchor="ctr" anchorCtr="0">
          <a:noAutofit/>
        </a:bodyPr>
        <a:lstStyle/>
        <a:p>
          <a:pPr marL="0" lvl="0" indent="0" algn="l" defTabSz="889000">
            <a:lnSpc>
              <a:spcPct val="90000"/>
            </a:lnSpc>
            <a:spcBef>
              <a:spcPct val="0"/>
            </a:spcBef>
            <a:spcAft>
              <a:spcPct val="35000"/>
            </a:spcAft>
            <a:buNone/>
          </a:pPr>
          <a:r>
            <a:rPr lang="en-US" sz="2000" kern="1200" noProof="0" dirty="0"/>
            <a:t>1. ODS priorizados por el Gobierno de El Salvador </a:t>
          </a:r>
        </a:p>
      </dsp:txBody>
      <dsp:txXfrm>
        <a:off x="428589" y="286549"/>
        <a:ext cx="5308953" cy="798658"/>
      </dsp:txXfrm>
    </dsp:sp>
    <dsp:sp modelId="{A77E6771-2DEC-4AD8-A7BF-E157FC27DE9E}">
      <dsp:nvSpPr>
        <dsp:cNvPr id="0" name=""/>
        <dsp:cNvSpPr/>
      </dsp:nvSpPr>
      <dsp:spPr>
        <a:xfrm>
          <a:off x="0" y="2032802"/>
          <a:ext cx="7715200" cy="518260"/>
        </a:xfrm>
        <a:prstGeom prst="rect">
          <a:avLst/>
        </a:prstGeom>
        <a:solidFill>
          <a:schemeClr val="lt1">
            <a:alpha val="90000"/>
            <a:hueOff val="0"/>
            <a:satOff val="0"/>
            <a:lumOff val="0"/>
            <a:alphaOff val="0"/>
          </a:schemeClr>
        </a:solidFill>
        <a:ln w="25400" cap="flat" cmpd="sng" algn="ctr">
          <a:solidFill>
            <a:schemeClr val="accent5">
              <a:hueOff val="-69382"/>
              <a:satOff val="-6632"/>
              <a:lumOff val="-6667"/>
              <a:alphaOff val="0"/>
            </a:schemeClr>
          </a:solidFill>
          <a:prstDash val="solid"/>
        </a:ln>
        <a:effectLst/>
      </dsp:spPr>
      <dsp:style>
        <a:lnRef idx="2">
          <a:scrgbClr r="0" g="0" b="0"/>
        </a:lnRef>
        <a:fillRef idx="1">
          <a:scrgbClr r="0" g="0" b="0"/>
        </a:fillRef>
        <a:effectRef idx="0">
          <a:scrgbClr r="0" g="0" b="0"/>
        </a:effectRef>
        <a:fontRef idx="minor"/>
      </dsp:style>
    </dsp:sp>
    <dsp:sp modelId="{B754CA29-3822-4FF6-ACB4-D098466BC08B}">
      <dsp:nvSpPr>
        <dsp:cNvPr id="0" name=""/>
        <dsp:cNvSpPr/>
      </dsp:nvSpPr>
      <dsp:spPr>
        <a:xfrm>
          <a:off x="385383" y="1270973"/>
          <a:ext cx="5395365" cy="894669"/>
        </a:xfrm>
        <a:prstGeom prst="roundRect">
          <a:avLst/>
        </a:prstGeom>
        <a:solidFill>
          <a:schemeClr val="accent5">
            <a:hueOff val="-69382"/>
            <a:satOff val="-6632"/>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131" tIns="0" rIns="204131" bIns="0" numCol="1" spcCol="1270" anchor="ctr" anchorCtr="0">
          <a:noAutofit/>
        </a:bodyPr>
        <a:lstStyle/>
        <a:p>
          <a:pPr marL="0" lvl="0" indent="0" algn="l" defTabSz="844550">
            <a:lnSpc>
              <a:spcPct val="90000"/>
            </a:lnSpc>
            <a:spcBef>
              <a:spcPct val="0"/>
            </a:spcBef>
            <a:spcAft>
              <a:spcPct val="35000"/>
            </a:spcAft>
            <a:buNone/>
          </a:pPr>
          <a:r>
            <a:rPr lang="en-US" sz="1900" kern="1200" noProof="0" dirty="0"/>
            <a:t>2. </a:t>
          </a:r>
          <a:r>
            <a:rPr lang="es-SV" sz="1900" kern="1200" noProof="0" dirty="0"/>
            <a:t>¿Está El Salvador tomando ventaja de su dividendo demográfico?</a:t>
          </a:r>
          <a:endParaRPr lang="en-US" sz="1900" kern="1200" noProof="0" dirty="0"/>
        </a:p>
      </dsp:txBody>
      <dsp:txXfrm>
        <a:off x="429057" y="1314647"/>
        <a:ext cx="5308017" cy="807321"/>
      </dsp:txXfrm>
    </dsp:sp>
    <dsp:sp modelId="{0D849C10-ADEB-440A-BBBE-95BC856377FF}">
      <dsp:nvSpPr>
        <dsp:cNvPr id="0" name=""/>
        <dsp:cNvSpPr/>
      </dsp:nvSpPr>
      <dsp:spPr>
        <a:xfrm>
          <a:off x="0" y="3387240"/>
          <a:ext cx="7715200" cy="226800"/>
        </a:xfrm>
        <a:prstGeom prst="rect">
          <a:avLst/>
        </a:prstGeom>
        <a:solidFill>
          <a:schemeClr val="lt1">
            <a:alpha val="90000"/>
            <a:hueOff val="0"/>
            <a:satOff val="0"/>
            <a:lumOff val="0"/>
            <a:alphaOff val="0"/>
          </a:schemeClr>
        </a:solidFill>
        <a:ln w="25400" cap="flat" cmpd="sng" algn="ctr">
          <a:solidFill>
            <a:schemeClr val="accent5">
              <a:hueOff val="-138764"/>
              <a:satOff val="-13263"/>
              <a:lumOff val="-13334"/>
              <a:alphaOff val="0"/>
            </a:schemeClr>
          </a:solidFill>
          <a:prstDash val="solid"/>
        </a:ln>
        <a:effectLst/>
      </dsp:spPr>
      <dsp:style>
        <a:lnRef idx="2">
          <a:scrgbClr r="0" g="0" b="0"/>
        </a:lnRef>
        <a:fillRef idx="1">
          <a:scrgbClr r="0" g="0" b="0"/>
        </a:fillRef>
        <a:effectRef idx="0">
          <a:scrgbClr r="0" g="0" b="0"/>
        </a:effectRef>
        <a:fontRef idx="minor"/>
      </dsp:style>
    </dsp:sp>
    <dsp:sp modelId="{B77404CD-2C38-4153-A672-A8EE0F29444E}">
      <dsp:nvSpPr>
        <dsp:cNvPr id="0" name=""/>
        <dsp:cNvSpPr/>
      </dsp:nvSpPr>
      <dsp:spPr>
        <a:xfrm>
          <a:off x="381941" y="2250804"/>
          <a:ext cx="5395365" cy="920416"/>
        </a:xfrm>
        <a:prstGeom prst="roundRect">
          <a:avLst/>
        </a:prstGeom>
        <a:solidFill>
          <a:schemeClr val="accent5">
            <a:hueOff val="-138764"/>
            <a:satOff val="-13263"/>
            <a:lumOff val="-133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131" tIns="0" rIns="204131" bIns="0" numCol="1" spcCol="1270" anchor="ctr" anchorCtr="0">
          <a:noAutofit/>
        </a:bodyPr>
        <a:lstStyle/>
        <a:p>
          <a:pPr marL="0" lvl="0" indent="0" algn="l" defTabSz="800100">
            <a:lnSpc>
              <a:spcPct val="90000"/>
            </a:lnSpc>
            <a:spcBef>
              <a:spcPct val="0"/>
            </a:spcBef>
            <a:spcAft>
              <a:spcPct val="35000"/>
            </a:spcAft>
            <a:buNone/>
          </a:pPr>
          <a:r>
            <a:rPr lang="en-US" sz="1800" kern="1200" noProof="0" dirty="0"/>
            <a:t>3. </a:t>
          </a:r>
          <a:r>
            <a:rPr lang="es-SV" sz="1800" kern="1200" noProof="0" dirty="0"/>
            <a:t>¿Cuál es la contribución del trabajo productivo no remunerado y su relación con el dividendo de género en El Salvador?</a:t>
          </a:r>
          <a:endParaRPr lang="en-US" sz="1800" kern="1200" noProof="0" dirty="0"/>
        </a:p>
      </dsp:txBody>
      <dsp:txXfrm>
        <a:off x="426872" y="2295735"/>
        <a:ext cx="5305503" cy="830554"/>
      </dsp:txXfrm>
    </dsp:sp>
    <dsp:sp modelId="{F6600FF6-1A05-4CD4-97DA-6292D059AD02}">
      <dsp:nvSpPr>
        <dsp:cNvPr id="0" name=""/>
        <dsp:cNvSpPr/>
      </dsp:nvSpPr>
      <dsp:spPr>
        <a:xfrm>
          <a:off x="0" y="4410946"/>
          <a:ext cx="7715200" cy="226800"/>
        </a:xfrm>
        <a:prstGeom prst="rect">
          <a:avLst/>
        </a:prstGeom>
        <a:solidFill>
          <a:schemeClr val="lt1">
            <a:alpha val="90000"/>
            <a:hueOff val="0"/>
            <a:satOff val="0"/>
            <a:lumOff val="0"/>
            <a:alphaOff val="0"/>
          </a:schemeClr>
        </a:solidFill>
        <a:ln w="25400" cap="flat" cmpd="sng" algn="ctr">
          <a:solidFill>
            <a:schemeClr val="accent5">
              <a:hueOff val="-208146"/>
              <a:satOff val="-19895"/>
              <a:lumOff val="-20001"/>
              <a:alphaOff val="0"/>
            </a:schemeClr>
          </a:solidFill>
          <a:prstDash val="solid"/>
        </a:ln>
        <a:effectLst/>
      </dsp:spPr>
      <dsp:style>
        <a:lnRef idx="2">
          <a:scrgbClr r="0" g="0" b="0"/>
        </a:lnRef>
        <a:fillRef idx="1">
          <a:scrgbClr r="0" g="0" b="0"/>
        </a:fillRef>
        <a:effectRef idx="0">
          <a:scrgbClr r="0" g="0" b="0"/>
        </a:effectRef>
        <a:fontRef idx="minor"/>
      </dsp:style>
    </dsp:sp>
    <dsp:sp modelId="{12ABAAD0-4A89-435A-82A4-64722324E497}">
      <dsp:nvSpPr>
        <dsp:cNvPr id="0" name=""/>
        <dsp:cNvSpPr/>
      </dsp:nvSpPr>
      <dsp:spPr>
        <a:xfrm>
          <a:off x="378195" y="3276875"/>
          <a:ext cx="5395365" cy="881146"/>
        </a:xfrm>
        <a:prstGeom prst="roundRect">
          <a:avLst/>
        </a:prstGeom>
        <a:solidFill>
          <a:schemeClr val="accent5">
            <a:hueOff val="-208146"/>
            <a:satOff val="-19895"/>
            <a:lumOff val="-2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131" tIns="0" rIns="204131" bIns="0" numCol="1" spcCol="1270" anchor="ctr" anchorCtr="0">
          <a:noAutofit/>
        </a:bodyPr>
        <a:lstStyle/>
        <a:p>
          <a:pPr marL="0" lvl="0" indent="0" algn="l" defTabSz="800100">
            <a:lnSpc>
              <a:spcPct val="90000"/>
            </a:lnSpc>
            <a:spcBef>
              <a:spcPct val="0"/>
            </a:spcBef>
            <a:spcAft>
              <a:spcPct val="35000"/>
            </a:spcAft>
            <a:buNone/>
          </a:pPr>
          <a:r>
            <a:rPr lang="en-US" sz="1800" kern="1200" noProof="0" dirty="0"/>
            <a:t>4. </a:t>
          </a:r>
          <a:r>
            <a:rPr lang="es-SV" sz="1800" kern="1200" noProof="0" dirty="0"/>
            <a:t>¿Es el sistema de protección social sostenible en el largo plazo dada la transición demográfica del país?</a:t>
          </a:r>
          <a:endParaRPr lang="en-US" sz="1800" kern="1200" noProof="0" dirty="0"/>
        </a:p>
      </dsp:txBody>
      <dsp:txXfrm>
        <a:off x="421209" y="3319889"/>
        <a:ext cx="5309337" cy="795118"/>
      </dsp:txXfrm>
    </dsp:sp>
    <dsp:sp modelId="{4F347BF8-8F0A-40B2-85B8-C7452667AC1E}">
      <dsp:nvSpPr>
        <dsp:cNvPr id="0" name=""/>
        <dsp:cNvSpPr/>
      </dsp:nvSpPr>
      <dsp:spPr>
        <a:xfrm>
          <a:off x="0" y="5417178"/>
          <a:ext cx="7715200" cy="226800"/>
        </a:xfrm>
        <a:prstGeom prst="rect">
          <a:avLst/>
        </a:prstGeom>
        <a:solidFill>
          <a:schemeClr val="lt1">
            <a:alpha val="90000"/>
            <a:hueOff val="0"/>
            <a:satOff val="0"/>
            <a:lumOff val="0"/>
            <a:alphaOff val="0"/>
          </a:schemeClr>
        </a:solidFill>
        <a:ln w="25400" cap="flat" cmpd="sng" algn="ctr">
          <a:solidFill>
            <a:schemeClr val="accent5">
              <a:hueOff val="-277527"/>
              <a:satOff val="-26527"/>
              <a:lumOff val="-26668"/>
              <a:alphaOff val="0"/>
            </a:schemeClr>
          </a:solidFill>
          <a:prstDash val="solid"/>
        </a:ln>
        <a:effectLst/>
      </dsp:spPr>
      <dsp:style>
        <a:lnRef idx="2">
          <a:scrgbClr r="0" g="0" b="0"/>
        </a:lnRef>
        <a:fillRef idx="1">
          <a:scrgbClr r="0" g="0" b="0"/>
        </a:fillRef>
        <a:effectRef idx="0">
          <a:scrgbClr r="0" g="0" b="0"/>
        </a:effectRef>
        <a:fontRef idx="minor"/>
      </dsp:style>
    </dsp:sp>
    <dsp:sp modelId="{BECD9566-5B25-49FA-BAE2-24755A9DBAB0}">
      <dsp:nvSpPr>
        <dsp:cNvPr id="0" name=""/>
        <dsp:cNvSpPr/>
      </dsp:nvSpPr>
      <dsp:spPr>
        <a:xfrm>
          <a:off x="378195" y="4241048"/>
          <a:ext cx="5395365" cy="863672"/>
        </a:xfrm>
        <a:prstGeom prst="roundRect">
          <a:avLst/>
        </a:prstGeom>
        <a:solidFill>
          <a:schemeClr val="accent5">
            <a:hueOff val="-277527"/>
            <a:satOff val="-26527"/>
            <a:lumOff val="-266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131" tIns="0" rIns="204131" bIns="0" numCol="1" spcCol="1270" anchor="ctr" anchorCtr="0">
          <a:noAutofit/>
        </a:bodyPr>
        <a:lstStyle/>
        <a:p>
          <a:pPr marL="0" lvl="0" indent="0" algn="l" defTabSz="844550">
            <a:lnSpc>
              <a:spcPct val="90000"/>
            </a:lnSpc>
            <a:spcBef>
              <a:spcPct val="0"/>
            </a:spcBef>
            <a:spcAft>
              <a:spcPct val="35000"/>
            </a:spcAft>
            <a:buNone/>
          </a:pPr>
          <a:r>
            <a:rPr lang="en-US" sz="1900" kern="1200" noProof="0" dirty="0"/>
            <a:t>5. </a:t>
          </a:r>
          <a:r>
            <a:rPr lang="en-US" sz="1900" kern="1200" noProof="0" dirty="0" err="1"/>
            <a:t>Recomendaciones</a:t>
          </a:r>
          <a:endParaRPr lang="en-US" sz="1900" kern="1200" noProof="0" dirty="0"/>
        </a:p>
      </dsp:txBody>
      <dsp:txXfrm>
        <a:off x="420356" y="4283209"/>
        <a:ext cx="5311043" cy="77935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67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sz="quarter" idx="1"/>
          </p:nvPr>
        </p:nvSpPr>
        <p:spPr>
          <a:xfrm>
            <a:off x="3850443" y="0"/>
            <a:ext cx="2945659" cy="49667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89EEEE5-AA7F-4324-9A90-205D72D1D8A5}" type="datetimeFigureOut">
              <a:rPr lang="es-ES"/>
              <a:pPr>
                <a:defRPr/>
              </a:pPr>
              <a:t>18/09/2018</a:t>
            </a:fld>
            <a:endParaRPr lang="es-ES"/>
          </a:p>
        </p:txBody>
      </p:sp>
      <p:sp>
        <p:nvSpPr>
          <p:cNvPr id="4" name="3 Marcador de pie de página"/>
          <p:cNvSpPr>
            <a:spLocks noGrp="1"/>
          </p:cNvSpPr>
          <p:nvPr>
            <p:ph type="ftr" sz="quarter" idx="2"/>
          </p:nvPr>
        </p:nvSpPr>
        <p:spPr>
          <a:xfrm>
            <a:off x="0" y="9428272"/>
            <a:ext cx="2945659" cy="49667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5" name="4 Marcador de número de diapositiva"/>
          <p:cNvSpPr>
            <a:spLocks noGrp="1"/>
          </p:cNvSpPr>
          <p:nvPr>
            <p:ph type="sldNum" sz="quarter" idx="3"/>
          </p:nvPr>
        </p:nvSpPr>
        <p:spPr>
          <a:xfrm>
            <a:off x="3850443" y="9428272"/>
            <a:ext cx="2945659" cy="49667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9CA0F4D-40FB-47CC-820A-501411CFE0B0}" type="slidenum">
              <a:rPr lang="es-ES"/>
              <a:pPr>
                <a:defRPr/>
              </a:pPr>
              <a:t>‹Nº›</a:t>
            </a:fld>
            <a:endParaRPr lang="es-ES"/>
          </a:p>
        </p:txBody>
      </p:sp>
    </p:spTree>
    <p:extLst>
      <p:ext uri="{BB962C8B-B14F-4D97-AF65-F5344CB8AC3E}">
        <p14:creationId xmlns:p14="http://schemas.microsoft.com/office/powerpoint/2010/main" val="2574848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67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50443" y="0"/>
            <a:ext cx="2945659" cy="49667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DC98786-5EDC-4B0C-B0F2-C77725B89870}" type="datetimeFigureOut">
              <a:rPr lang="en-US"/>
              <a:pPr>
                <a:defRPr/>
              </a:pPr>
              <a:t>9/18/2018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831"/>
            <a:ext cx="5438140" cy="4466649"/>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272"/>
            <a:ext cx="2945659" cy="49667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0443" y="9428272"/>
            <a:ext cx="2945659" cy="49667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31AEB7D-4D9E-4D9F-BBAA-C325BF3E080C}" type="slidenum">
              <a:rPr lang="en-US"/>
              <a:pPr>
                <a:defRPr/>
              </a:pPr>
              <a:t>‹Nº›</a:t>
            </a:fld>
            <a:endParaRPr lang="en-US"/>
          </a:p>
        </p:txBody>
      </p:sp>
    </p:spTree>
    <p:extLst>
      <p:ext uri="{BB962C8B-B14F-4D97-AF65-F5344CB8AC3E}">
        <p14:creationId xmlns:p14="http://schemas.microsoft.com/office/powerpoint/2010/main" val="18844115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2" name="Title 1"/>
          <p:cNvSpPr>
            <a:spLocks noGrp="1"/>
          </p:cNvSpPr>
          <p:nvPr>
            <p:ph type="ctrTitle"/>
          </p:nvPr>
        </p:nvSpPr>
        <p:spPr>
          <a:xfrm>
            <a:off x="2438400" y="2895600"/>
            <a:ext cx="6477000" cy="533400"/>
          </a:xfrm>
        </p:spPr>
        <p:txBody>
          <a:bodyPr>
            <a:normAutofit/>
          </a:bodyPr>
          <a:lstStyle>
            <a:lvl1pPr algn="l">
              <a:defRPr sz="2400">
                <a:solidFill>
                  <a:schemeClr val="tx1"/>
                </a:solidFill>
                <a:latin typeface="Verdana" pitchFamily="34" charset="0"/>
              </a:defRPr>
            </a:lvl1pPr>
          </a:lstStyle>
          <a:p>
            <a:r>
              <a:rPr lang="en-US" dirty="0"/>
              <a:t>Click to edit Master title style</a:t>
            </a:r>
          </a:p>
        </p:txBody>
      </p:sp>
      <p:sp>
        <p:nvSpPr>
          <p:cNvPr id="3" name="Subtitle 2"/>
          <p:cNvSpPr>
            <a:spLocks noGrp="1"/>
          </p:cNvSpPr>
          <p:nvPr>
            <p:ph type="subTitle" idx="1"/>
          </p:nvPr>
        </p:nvSpPr>
        <p:spPr>
          <a:xfrm>
            <a:off x="2438400" y="3505200"/>
            <a:ext cx="6400800" cy="381000"/>
          </a:xfrm>
        </p:spPr>
        <p:txBody>
          <a:bodyPr>
            <a:normAutofit/>
          </a:bodyPr>
          <a:lstStyle>
            <a:lvl1pPr marL="0" indent="0" algn="l">
              <a:buNone/>
              <a:defRPr sz="16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1" name="Date Placeholder 3"/>
          <p:cNvSpPr>
            <a:spLocks noGrp="1"/>
          </p:cNvSpPr>
          <p:nvPr>
            <p:ph type="dt" sz="half" idx="10"/>
          </p:nvPr>
        </p:nvSpPr>
        <p:spPr/>
        <p:txBody>
          <a:bodyPr/>
          <a:lstStyle>
            <a:lvl1pPr>
              <a:defRPr/>
            </a:lvl1pPr>
          </a:lstStyle>
          <a:p>
            <a:pPr>
              <a:defRPr/>
            </a:pPr>
            <a:fld id="{2F2CEA24-38C9-4405-AE8E-98D91041EE49}" type="datetimeFigureOut">
              <a:rPr lang="en-US"/>
              <a:pPr>
                <a:defRPr/>
              </a:pPr>
              <a:t>9/18/2018</a:t>
            </a:fld>
            <a:endParaRPr lang="en-US"/>
          </a:p>
        </p:txBody>
      </p:sp>
      <p:sp>
        <p:nvSpPr>
          <p:cNvPr id="52" name="Footer Placeholder 4"/>
          <p:cNvSpPr>
            <a:spLocks noGrp="1"/>
          </p:cNvSpPr>
          <p:nvPr>
            <p:ph type="ftr" sz="quarter" idx="11"/>
          </p:nvPr>
        </p:nvSpPr>
        <p:spPr/>
        <p:txBody>
          <a:bodyPr/>
          <a:lstStyle>
            <a:lvl1pPr>
              <a:defRPr/>
            </a:lvl1pPr>
          </a:lstStyle>
          <a:p>
            <a:pPr>
              <a:defRPr/>
            </a:pPr>
            <a:endParaRPr lang="en-US"/>
          </a:p>
        </p:txBody>
      </p:sp>
      <p:sp>
        <p:nvSpPr>
          <p:cNvPr id="53" name="Slide Number Placeholder 5"/>
          <p:cNvSpPr>
            <a:spLocks noGrp="1"/>
          </p:cNvSpPr>
          <p:nvPr>
            <p:ph type="sldNum" sz="quarter" idx="12"/>
          </p:nvPr>
        </p:nvSpPr>
        <p:spPr/>
        <p:txBody>
          <a:bodyPr/>
          <a:lstStyle>
            <a:lvl1pPr>
              <a:defRPr/>
            </a:lvl1pPr>
          </a:lstStyle>
          <a:p>
            <a:pPr>
              <a:defRPr/>
            </a:pPr>
            <a:fld id="{3DCD3C9D-3CE7-4ED9-A697-EA9F7DFD4647}" type="slidenum">
              <a:rPr lang="en-US"/>
              <a:pPr>
                <a:defRPr/>
              </a:pPr>
              <a:t>‹Nº›</a:t>
            </a:fld>
            <a:endParaRPr lang="en-US"/>
          </a:p>
        </p:txBody>
      </p:sp>
      <p:pic>
        <p:nvPicPr>
          <p:cNvPr id="11" name="10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336" y="260648"/>
            <a:ext cx="3131840" cy="234888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5BAC52E-CF2A-4576-BE03-7B2905BD3E67}" type="datetimeFigureOut">
              <a:rPr lang="en-US"/>
              <a:pPr>
                <a:defRPr/>
              </a:pPr>
              <a:t>9/18/2018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AC011D-017E-464A-A075-971D66A60743}"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C800A8C-44DF-4499-BC4F-F1714B9E1476}" type="datetimeFigureOut">
              <a:rPr lang="en-US"/>
              <a:pPr>
                <a:defRPr/>
              </a:pPr>
              <a:t>9/18/2018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17B856-C551-43D1-9ABA-7FDF9F9A0908}"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userDrawn="1"/>
        </p:nvSpPr>
        <p:spPr>
          <a:xfrm>
            <a:off x="0" y="0"/>
            <a:ext cx="9144000" cy="1302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2" name="Title 1"/>
          <p:cNvSpPr>
            <a:spLocks noGrp="1"/>
          </p:cNvSpPr>
          <p:nvPr>
            <p:ph type="title"/>
          </p:nvPr>
        </p:nvSpPr>
        <p:spPr>
          <a:xfrm>
            <a:off x="457200" y="304800"/>
            <a:ext cx="8229600" cy="990600"/>
          </a:xfrm>
        </p:spPr>
        <p:txBody>
          <a:bodyPr>
            <a:normAutofit/>
          </a:bodyPr>
          <a:lstStyle>
            <a:lvl1pPr algn="l">
              <a:defRPr sz="3200">
                <a:solidFill>
                  <a:schemeClr val="bg1">
                    <a:lumMod val="50000"/>
                  </a:schemeClr>
                </a:solidFill>
                <a:latin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1524000"/>
            <a:ext cx="8229600" cy="4449763"/>
          </a:xfrm>
        </p:spPr>
        <p:txBody>
          <a:bodyPr/>
          <a:lstStyle>
            <a:lvl1pPr>
              <a:defRPr sz="2000">
                <a:latin typeface="Verdana" pitchFamily="34" charset="0"/>
              </a:defRPr>
            </a:lvl1pPr>
            <a:lvl2pPr>
              <a:defRPr sz="1800">
                <a:latin typeface="Verdana" pitchFamily="34" charset="0"/>
              </a:defRPr>
            </a:lvl2pPr>
            <a:lvl3pPr>
              <a:defRPr sz="1600">
                <a:latin typeface="Verdana" pitchFamily="34" charset="0"/>
              </a:defRPr>
            </a:lvl3pPr>
            <a:lvl4pPr>
              <a:defRPr sz="1400">
                <a:latin typeface="Verdana" pitchFamily="34" charset="0"/>
              </a:defRPr>
            </a:lvl4pPr>
            <a:lvl5pPr>
              <a:defRPr sz="1400">
                <a:latin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Date Placeholder 3"/>
          <p:cNvSpPr>
            <a:spLocks noGrp="1"/>
          </p:cNvSpPr>
          <p:nvPr>
            <p:ph type="dt" sz="half" idx="10"/>
          </p:nvPr>
        </p:nvSpPr>
        <p:spPr/>
        <p:txBody>
          <a:bodyPr/>
          <a:lstStyle>
            <a:lvl1pPr>
              <a:defRPr/>
            </a:lvl1pPr>
          </a:lstStyle>
          <a:p>
            <a:pPr>
              <a:defRPr/>
            </a:pPr>
            <a:fld id="{3C797202-E299-4563-9DBD-09C49AC5CE8B}" type="datetimeFigureOut">
              <a:rPr lang="en-US"/>
              <a:pPr>
                <a:defRPr/>
              </a:pPr>
              <a:t>9/18/2018</a:t>
            </a:fld>
            <a:endParaRPr lang="en-US"/>
          </a:p>
        </p:txBody>
      </p:sp>
      <p:sp>
        <p:nvSpPr>
          <p:cNvPr id="52" name="Footer Placeholder 4"/>
          <p:cNvSpPr>
            <a:spLocks noGrp="1"/>
          </p:cNvSpPr>
          <p:nvPr>
            <p:ph type="ftr" sz="quarter" idx="11"/>
          </p:nvPr>
        </p:nvSpPr>
        <p:spPr/>
        <p:txBody>
          <a:bodyPr/>
          <a:lstStyle>
            <a:lvl1pPr>
              <a:defRPr/>
            </a:lvl1pPr>
          </a:lstStyle>
          <a:p>
            <a:pPr>
              <a:defRPr/>
            </a:pPr>
            <a:endParaRPr lang="en-US"/>
          </a:p>
        </p:txBody>
      </p:sp>
      <p:sp>
        <p:nvSpPr>
          <p:cNvPr id="53" name="Slide Number Placeholder 5"/>
          <p:cNvSpPr>
            <a:spLocks noGrp="1"/>
          </p:cNvSpPr>
          <p:nvPr>
            <p:ph type="sldNum" sz="quarter" idx="12"/>
          </p:nvPr>
        </p:nvSpPr>
        <p:spPr/>
        <p:txBody>
          <a:bodyPr/>
          <a:lstStyle>
            <a:lvl1pPr>
              <a:defRPr/>
            </a:lvl1pPr>
          </a:lstStyle>
          <a:p>
            <a:pPr>
              <a:defRPr/>
            </a:pPr>
            <a:fld id="{241FB302-F20C-4E9E-A839-23AD4B06AF44}" type="slidenum">
              <a:rPr lang="en-US"/>
              <a:pPr>
                <a:defRPr/>
              </a:pPr>
              <a:t>‹Nº›</a:t>
            </a:fld>
            <a:endParaRPr lang="en-US"/>
          </a:p>
        </p:txBody>
      </p:sp>
      <p:pic>
        <p:nvPicPr>
          <p:cNvPr id="9" name="8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8290" y="44624"/>
            <a:ext cx="1920214" cy="14401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3200" b="1" cap="none" baseline="0"/>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fld id="{68CE9103-EF20-4DD8-88C3-8027138D25FD}" type="datetimeFigureOut">
              <a:rPr lang="en-US"/>
              <a:pPr>
                <a:defRPr/>
              </a:pPr>
              <a:t>9/18/2018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09E5A8-CA80-4A22-9270-CAF6A99E05B5}" type="slidenum">
              <a:rPr lang="en-US"/>
              <a:pPr>
                <a:defRPr/>
              </a:pPr>
              <a:t>‹Nº›</a:t>
            </a:fld>
            <a:endParaRPr lang="en-US"/>
          </a:p>
        </p:txBody>
      </p:sp>
      <p:pic>
        <p:nvPicPr>
          <p:cNvPr id="7" name="6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09900" y="685800"/>
            <a:ext cx="3124200" cy="262592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7"/>
          <p:cNvSpPr/>
          <p:nvPr userDrawn="1"/>
        </p:nvSpPr>
        <p:spPr>
          <a:xfrm>
            <a:off x="0" y="0"/>
            <a:ext cx="9144000" cy="1060450"/>
          </a:xfrm>
          <a:prstGeom prst="rect">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457200" y="76200"/>
            <a:ext cx="8229600" cy="990600"/>
          </a:xfrm>
        </p:spPr>
        <p:txBody>
          <a:bodyPr>
            <a:normAutofit/>
          </a:bodyPr>
          <a:lstStyle>
            <a:lvl1pPr algn="l">
              <a:defRPr sz="2400">
                <a:solidFill>
                  <a:schemeClr val="bg1"/>
                </a:solidFill>
                <a:latin typeface="Verdana" pitchFamily="34" charset="0"/>
              </a:defRPr>
            </a:lvl1pPr>
          </a:lstStyle>
          <a:p>
            <a:r>
              <a:rPr lang="en-US" dirty="0"/>
              <a:t>Click to edit Master title style</a:t>
            </a:r>
          </a:p>
        </p:txBody>
      </p:sp>
      <p:sp>
        <p:nvSpPr>
          <p:cNvPr id="6" name="Date Placeholder 4"/>
          <p:cNvSpPr>
            <a:spLocks noGrp="1"/>
          </p:cNvSpPr>
          <p:nvPr>
            <p:ph type="dt" sz="half" idx="10"/>
          </p:nvPr>
        </p:nvSpPr>
        <p:spPr/>
        <p:txBody>
          <a:bodyPr/>
          <a:lstStyle>
            <a:lvl1pPr>
              <a:defRPr/>
            </a:lvl1pPr>
          </a:lstStyle>
          <a:p>
            <a:pPr>
              <a:defRPr/>
            </a:pPr>
            <a:fld id="{61CB3AB6-F48E-470F-875A-C6F1823F18B0}" type="datetimeFigureOut">
              <a:rPr lang="en-US"/>
              <a:pPr>
                <a:defRPr/>
              </a:pPr>
              <a:t>9/18/2018</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57CDCE9-3184-4614-AC2C-B864FADFC842}"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E7B6D95-94A8-4E2A-B8FA-EEBF8001B3F9}" type="datetimeFigureOut">
              <a:rPr lang="en-US"/>
              <a:pPr>
                <a:defRPr/>
              </a:pPr>
              <a:t>9/18/2018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2ADF4F4-9F30-44E2-B5B8-C461567DCD4E}"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9724473-0899-47E6-8C2A-08118F7D4911}" type="datetimeFigureOut">
              <a:rPr lang="en-US"/>
              <a:pPr>
                <a:defRPr/>
              </a:pPr>
              <a:t>9/18/2018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B76DBF6-DCD2-4472-9491-B4978117CE36}"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CFFC4B-CBF2-4BB0-B9D0-D66149C598B1}" type="datetimeFigureOut">
              <a:rPr lang="en-US"/>
              <a:pPr>
                <a:defRPr/>
              </a:pPr>
              <a:t>9/18/2018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4135EA9-9EC2-454B-8E5C-1F1F44D84603}"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10F92C7-BBD6-40C3-B5E8-5546695F1D61}" type="datetimeFigureOut">
              <a:rPr lang="en-US"/>
              <a:pPr>
                <a:defRPr/>
              </a:pPr>
              <a:t>9/18/2018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21A943-8017-464D-AF9B-FFAABF15E9FE}"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356071D-84F9-49F4-AEDA-D00CB8812D3E}" type="datetimeFigureOut">
              <a:rPr lang="en-US"/>
              <a:pPr>
                <a:defRPr/>
              </a:pPr>
              <a:t>9/18/2018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1198A7-B10F-4BE8-AEA0-C4F1D5CD9ACD}"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F83E87-FF68-4A3F-B023-F48BD6A0AE01}" type="datetimeFigureOut">
              <a:rPr lang="en-US"/>
              <a:pPr>
                <a:defRPr/>
              </a:pPr>
              <a:t>9/18/2018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ADB9FF6-D97A-4EE2-8BD5-2361D2BFBCCE}"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08" r:id="rId3"/>
    <p:sldLayoutId id="214748371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1295400" y="4005064"/>
            <a:ext cx="6477000" cy="533400"/>
          </a:xfrm>
        </p:spPr>
        <p:txBody>
          <a:bodyPr>
            <a:noAutofit/>
          </a:bodyPr>
          <a:lstStyle/>
          <a:p>
            <a:pPr algn="ctr" eaLnBrk="1" hangingPunct="1">
              <a:defRPr/>
            </a:pPr>
            <a:br>
              <a:rPr lang="en-US" dirty="0"/>
            </a:br>
            <a:r>
              <a:rPr lang="es-SV" dirty="0"/>
              <a:t>Impactos sociales y económicos de los cambios en la estructura por edad de la población y sus consecuencias para el logro de los ODS en El Salvador</a:t>
            </a:r>
            <a:br>
              <a:rPr lang="es-SV" dirty="0"/>
            </a:br>
            <a:br>
              <a:rPr lang="es-SV" dirty="0"/>
            </a:br>
            <a:r>
              <a:rPr lang="es-SV" dirty="0"/>
              <a:t>CNTT y trabajo productivo no remunerado</a:t>
            </a:r>
            <a:br>
              <a:rPr lang="es-ES" dirty="0"/>
            </a:br>
            <a:br>
              <a:rPr lang="en-US" dirty="0"/>
            </a:br>
            <a:endParaRPr lang="en-US" dirty="0"/>
          </a:p>
        </p:txBody>
      </p:sp>
      <p:sp>
        <p:nvSpPr>
          <p:cNvPr id="3" name="Subtitle 2"/>
          <p:cNvSpPr>
            <a:spLocks noGrp="1"/>
          </p:cNvSpPr>
          <p:nvPr>
            <p:ph type="subTitle" idx="1"/>
          </p:nvPr>
        </p:nvSpPr>
        <p:spPr>
          <a:xfrm>
            <a:off x="1371600" y="5805264"/>
            <a:ext cx="6400800" cy="381000"/>
          </a:xfrm>
        </p:spPr>
        <p:txBody>
          <a:bodyPr rtlCol="0"/>
          <a:lstStyle/>
          <a:p>
            <a:pPr algn="ctr" eaLnBrk="1" fontAlgn="auto" hangingPunct="1">
              <a:spcAft>
                <a:spcPts val="0"/>
              </a:spcAft>
              <a:buFont typeface="Arial" pitchFamily="34" charset="0"/>
              <a:buNone/>
              <a:defRPr/>
            </a:pPr>
            <a:r>
              <a:rPr lang="es-SV" dirty="0"/>
              <a:t>Septiembre 2018</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E6A5D-18F6-4D69-8457-DFBA74BBE098}"/>
              </a:ext>
            </a:extLst>
          </p:cNvPr>
          <p:cNvSpPr>
            <a:spLocks noGrp="1"/>
          </p:cNvSpPr>
          <p:nvPr>
            <p:ph type="title"/>
          </p:nvPr>
        </p:nvSpPr>
        <p:spPr/>
        <p:txBody>
          <a:bodyPr>
            <a:normAutofit/>
          </a:bodyPr>
          <a:lstStyle/>
          <a:p>
            <a:r>
              <a:rPr lang="es-SV" sz="2400" dirty="0">
                <a:solidFill>
                  <a:schemeClr val="tx1"/>
                </a:solidFill>
              </a:rPr>
              <a:t>2. ¿Está El Salvador tomando ventaja de </a:t>
            </a:r>
            <a:br>
              <a:rPr lang="es-SV" sz="2400" dirty="0">
                <a:solidFill>
                  <a:schemeClr val="tx1"/>
                </a:solidFill>
              </a:rPr>
            </a:br>
            <a:r>
              <a:rPr lang="es-SV" sz="2400" dirty="0">
                <a:solidFill>
                  <a:schemeClr val="tx1"/>
                </a:solidFill>
              </a:rPr>
              <a:t>su dividendo demográfico?</a:t>
            </a:r>
            <a:endParaRPr lang="en-GB" sz="2300" dirty="0"/>
          </a:p>
        </p:txBody>
      </p:sp>
      <p:sp>
        <p:nvSpPr>
          <p:cNvPr id="6" name="5 CuadroTexto">
            <a:extLst>
              <a:ext uri="{FF2B5EF4-FFF2-40B4-BE49-F238E27FC236}">
                <a16:creationId xmlns:a16="http://schemas.microsoft.com/office/drawing/2014/main" id="{CDAAAC21-285E-4410-BA4B-6A8CD0EEF9F6}"/>
              </a:ext>
            </a:extLst>
          </p:cNvPr>
          <p:cNvSpPr txBox="1"/>
          <p:nvPr/>
        </p:nvSpPr>
        <p:spPr>
          <a:xfrm>
            <a:off x="164323" y="1527312"/>
            <a:ext cx="4536504" cy="276999"/>
          </a:xfrm>
          <a:prstGeom prst="rect">
            <a:avLst/>
          </a:prstGeom>
          <a:noFill/>
        </p:spPr>
        <p:txBody>
          <a:bodyPr wrap="square" rtlCol="0">
            <a:spAutoFit/>
          </a:bodyPr>
          <a:lstStyle/>
          <a:p>
            <a:r>
              <a:rPr lang="en-US" sz="1200" b="1" dirty="0"/>
              <a:t>El Salvador 1995-2016. </a:t>
            </a:r>
            <a:r>
              <a:rPr lang="en-US" sz="1200" b="1" dirty="0" err="1"/>
              <a:t>Acceso</a:t>
            </a:r>
            <a:r>
              <a:rPr lang="en-US" sz="1200" b="1" dirty="0"/>
              <a:t> a </a:t>
            </a:r>
            <a:r>
              <a:rPr lang="en-US" sz="1200" b="1" dirty="0" err="1"/>
              <a:t>seguridad</a:t>
            </a:r>
            <a:r>
              <a:rPr lang="en-US" sz="1200" b="1" dirty="0"/>
              <a:t> social (% PIB)</a:t>
            </a:r>
            <a:endParaRPr lang="es-ES" sz="1200" b="1" dirty="0"/>
          </a:p>
        </p:txBody>
      </p:sp>
      <p:sp>
        <p:nvSpPr>
          <p:cNvPr id="7" name="5 CuadroTexto">
            <a:extLst>
              <a:ext uri="{FF2B5EF4-FFF2-40B4-BE49-F238E27FC236}">
                <a16:creationId xmlns:a16="http://schemas.microsoft.com/office/drawing/2014/main" id="{28B2896F-7F97-40D3-95A0-4E8BDBB1A0A3}"/>
              </a:ext>
            </a:extLst>
          </p:cNvPr>
          <p:cNvSpPr txBox="1"/>
          <p:nvPr/>
        </p:nvSpPr>
        <p:spPr>
          <a:xfrm>
            <a:off x="4572000" y="1527311"/>
            <a:ext cx="4536504" cy="276999"/>
          </a:xfrm>
          <a:prstGeom prst="rect">
            <a:avLst/>
          </a:prstGeom>
          <a:noFill/>
        </p:spPr>
        <p:txBody>
          <a:bodyPr wrap="square" rtlCol="0">
            <a:spAutoFit/>
          </a:bodyPr>
          <a:lstStyle/>
          <a:p>
            <a:r>
              <a:rPr lang="en-US" sz="1200" b="1" dirty="0"/>
              <a:t>El Salvador 1995-2016. </a:t>
            </a:r>
            <a:r>
              <a:rPr lang="en-US" sz="1200" b="1" dirty="0" err="1"/>
              <a:t>Índice</a:t>
            </a:r>
            <a:r>
              <a:rPr lang="en-US" sz="1200" b="1" dirty="0"/>
              <a:t> de </a:t>
            </a:r>
            <a:r>
              <a:rPr lang="en-US" sz="1200" b="1" dirty="0" err="1"/>
              <a:t>productividad</a:t>
            </a:r>
            <a:r>
              <a:rPr lang="en-US" sz="1200" b="1" dirty="0"/>
              <a:t> por sector</a:t>
            </a:r>
            <a:endParaRPr lang="es-ES" sz="1200" b="1" dirty="0"/>
          </a:p>
        </p:txBody>
      </p:sp>
      <p:sp>
        <p:nvSpPr>
          <p:cNvPr id="8" name="9 CuadroTexto">
            <a:extLst>
              <a:ext uri="{FF2B5EF4-FFF2-40B4-BE49-F238E27FC236}">
                <a16:creationId xmlns:a16="http://schemas.microsoft.com/office/drawing/2014/main" id="{C8983A3F-5D3D-4DB5-A673-7660C33CBF6F}"/>
              </a:ext>
            </a:extLst>
          </p:cNvPr>
          <p:cNvSpPr txBox="1"/>
          <p:nvPr/>
        </p:nvSpPr>
        <p:spPr>
          <a:xfrm>
            <a:off x="611560" y="6140419"/>
            <a:ext cx="6264696" cy="246221"/>
          </a:xfrm>
          <a:prstGeom prst="rect">
            <a:avLst/>
          </a:prstGeom>
          <a:noFill/>
        </p:spPr>
        <p:txBody>
          <a:bodyPr wrap="square" rtlCol="0">
            <a:spAutoFit/>
          </a:bodyPr>
          <a:lstStyle/>
          <a:p>
            <a:r>
              <a:rPr lang="en-US" sz="1000" dirty="0"/>
              <a:t>Fuente: </a:t>
            </a:r>
            <a:r>
              <a:rPr lang="en-US" sz="1000" dirty="0" err="1"/>
              <a:t>Estimaciones</a:t>
            </a:r>
            <a:r>
              <a:rPr lang="en-US" sz="1000" dirty="0"/>
              <a:t> </a:t>
            </a:r>
            <a:r>
              <a:rPr lang="en-US" sz="1000" dirty="0" err="1"/>
              <a:t>propias</a:t>
            </a:r>
            <a:r>
              <a:rPr lang="en-US" sz="1000" dirty="0"/>
              <a:t> con base </a:t>
            </a:r>
            <a:r>
              <a:rPr lang="en-US" sz="1000" dirty="0" err="1"/>
              <a:t>en</a:t>
            </a:r>
            <a:r>
              <a:rPr lang="en-US" sz="1000" dirty="0"/>
              <a:t> BID (2018) y Banco Central de </a:t>
            </a:r>
            <a:r>
              <a:rPr lang="en-US" sz="1000" dirty="0" err="1"/>
              <a:t>Reserva</a:t>
            </a:r>
            <a:r>
              <a:rPr lang="en-US" sz="1000" dirty="0"/>
              <a:t> de El Salvador.</a:t>
            </a:r>
            <a:endParaRPr lang="es-ES" sz="1000" dirty="0"/>
          </a:p>
        </p:txBody>
      </p:sp>
      <p:pic>
        <p:nvPicPr>
          <p:cNvPr id="3" name="Imagen 2">
            <a:extLst>
              <a:ext uri="{FF2B5EF4-FFF2-40B4-BE49-F238E27FC236}">
                <a16:creationId xmlns:a16="http://schemas.microsoft.com/office/drawing/2014/main" id="{4929BF09-A3B1-454F-AABC-5280516CE3E7}"/>
              </a:ext>
            </a:extLst>
          </p:cNvPr>
          <p:cNvPicPr>
            <a:picLocks noChangeAspect="1"/>
          </p:cNvPicPr>
          <p:nvPr/>
        </p:nvPicPr>
        <p:blipFill>
          <a:blip r:embed="rId2"/>
          <a:stretch>
            <a:fillRect/>
          </a:stretch>
        </p:blipFill>
        <p:spPr>
          <a:xfrm>
            <a:off x="431446" y="1987898"/>
            <a:ext cx="4115913" cy="4105398"/>
          </a:xfrm>
          <a:prstGeom prst="rect">
            <a:avLst/>
          </a:prstGeom>
        </p:spPr>
      </p:pic>
      <p:pic>
        <p:nvPicPr>
          <p:cNvPr id="9" name="Imagen 8">
            <a:extLst>
              <a:ext uri="{FF2B5EF4-FFF2-40B4-BE49-F238E27FC236}">
                <a16:creationId xmlns:a16="http://schemas.microsoft.com/office/drawing/2014/main" id="{302D89A3-4752-4A65-9BB8-4BCF2235E677}"/>
              </a:ext>
            </a:extLst>
          </p:cNvPr>
          <p:cNvPicPr>
            <a:picLocks noChangeAspect="1"/>
          </p:cNvPicPr>
          <p:nvPr/>
        </p:nvPicPr>
        <p:blipFill>
          <a:blip r:embed="rId3"/>
          <a:stretch>
            <a:fillRect/>
          </a:stretch>
        </p:blipFill>
        <p:spPr>
          <a:xfrm>
            <a:off x="4696170" y="1987898"/>
            <a:ext cx="4288164" cy="4105398"/>
          </a:xfrm>
          <a:prstGeom prst="rect">
            <a:avLst/>
          </a:prstGeom>
        </p:spPr>
      </p:pic>
    </p:spTree>
    <p:extLst>
      <p:ext uri="{BB962C8B-B14F-4D97-AF65-F5344CB8AC3E}">
        <p14:creationId xmlns:p14="http://schemas.microsoft.com/office/powerpoint/2010/main" val="511381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p:txBody>
          <a:bodyPr/>
          <a:lstStyle/>
          <a:p>
            <a:pPr>
              <a:buNone/>
            </a:pPr>
            <a:r>
              <a:rPr lang="en-US" sz="1800" dirty="0"/>
              <a:t>La </a:t>
            </a:r>
            <a:r>
              <a:rPr lang="en-US" sz="1800" dirty="0" err="1"/>
              <a:t>producción</a:t>
            </a:r>
            <a:r>
              <a:rPr lang="en-US" sz="1800" dirty="0"/>
              <a:t> por </a:t>
            </a:r>
            <a:r>
              <a:rPr lang="en-US" sz="1800" dirty="0" err="1"/>
              <a:t>consumidor</a:t>
            </a:r>
            <a:r>
              <a:rPr lang="en-US" sz="1800" dirty="0"/>
              <a:t> </a:t>
            </a:r>
            <a:r>
              <a:rPr lang="en-US" sz="1800" dirty="0" err="1"/>
              <a:t>efectivo</a:t>
            </a:r>
            <a:r>
              <a:rPr lang="en-US" sz="1800" dirty="0"/>
              <a:t> es </a:t>
            </a:r>
            <a:r>
              <a:rPr lang="en-US" sz="1800" dirty="0" err="1"/>
              <a:t>definida</a:t>
            </a:r>
            <a:r>
              <a:rPr lang="en-US" sz="1800" dirty="0"/>
              <a:t> </a:t>
            </a:r>
            <a:r>
              <a:rPr lang="en-US" sz="1800" dirty="0" err="1"/>
              <a:t>como</a:t>
            </a:r>
            <a:r>
              <a:rPr lang="en-US" sz="1800" dirty="0"/>
              <a:t>:</a:t>
            </a:r>
          </a:p>
          <a:p>
            <a:pPr>
              <a:buNone/>
            </a:pPr>
            <a:endParaRPr lang="es-ES" sz="1800" dirty="0"/>
          </a:p>
          <a:p>
            <a:endParaRPr lang="es-SV" sz="1800" dirty="0"/>
          </a:p>
          <a:p>
            <a:pPr>
              <a:buNone/>
            </a:pPr>
            <a:endParaRPr lang="es-SV" sz="1800" dirty="0"/>
          </a:p>
          <a:p>
            <a:pPr>
              <a:buNone/>
            </a:pPr>
            <a:endParaRPr lang="es-SV" sz="1800" dirty="0"/>
          </a:p>
          <a:p>
            <a:pPr>
              <a:buNone/>
            </a:pPr>
            <a:r>
              <a:rPr lang="es-SV" sz="1800" dirty="0"/>
              <a:t>          </a:t>
            </a:r>
            <a:r>
              <a:rPr lang="en-US" sz="1800" dirty="0"/>
              <a:t>es el </a:t>
            </a:r>
            <a:r>
              <a:rPr lang="en-US" sz="1800" dirty="0" err="1"/>
              <a:t>número</a:t>
            </a:r>
            <a:r>
              <a:rPr lang="en-US" sz="1800" dirty="0"/>
              <a:t> </a:t>
            </a:r>
            <a:r>
              <a:rPr lang="en-US" sz="1800" dirty="0" err="1"/>
              <a:t>efectivo</a:t>
            </a:r>
            <a:r>
              <a:rPr lang="en-US" sz="1800" dirty="0"/>
              <a:t> de </a:t>
            </a:r>
            <a:r>
              <a:rPr lang="en-US" sz="1800" dirty="0" err="1"/>
              <a:t>trabajadores</a:t>
            </a:r>
            <a:endParaRPr lang="en-US" sz="1800" dirty="0"/>
          </a:p>
          <a:p>
            <a:pPr>
              <a:buNone/>
            </a:pPr>
            <a:r>
              <a:rPr lang="en-US" sz="1800" dirty="0"/>
              <a:t>      </a:t>
            </a:r>
            <a:r>
              <a:rPr lang="es-SV" sz="1800" dirty="0"/>
              <a:t>    </a:t>
            </a:r>
            <a:r>
              <a:rPr lang="en-US" sz="1800" dirty="0"/>
              <a:t>es el </a:t>
            </a:r>
            <a:r>
              <a:rPr lang="en-US" sz="1800" dirty="0" err="1"/>
              <a:t>número</a:t>
            </a:r>
            <a:r>
              <a:rPr lang="en-US" sz="1800" dirty="0"/>
              <a:t> </a:t>
            </a:r>
            <a:r>
              <a:rPr lang="en-US" sz="1800" dirty="0" err="1"/>
              <a:t>efectivo</a:t>
            </a:r>
            <a:r>
              <a:rPr lang="en-US" sz="1800" dirty="0"/>
              <a:t> de </a:t>
            </a:r>
            <a:r>
              <a:rPr lang="en-US" sz="1800" dirty="0" err="1"/>
              <a:t>consumidores</a:t>
            </a:r>
            <a:endParaRPr lang="en-US" sz="1800" dirty="0"/>
          </a:p>
          <a:p>
            <a:pPr>
              <a:buNone/>
            </a:pPr>
            <a:endParaRPr lang="en-US" sz="1800" dirty="0"/>
          </a:p>
          <a:p>
            <a:pPr>
              <a:buNone/>
            </a:pPr>
            <a:r>
              <a:rPr lang="en-US" sz="1800" dirty="0"/>
              <a:t>El </a:t>
            </a:r>
            <a:r>
              <a:rPr lang="en-US" sz="1800" dirty="0" err="1"/>
              <a:t>número</a:t>
            </a:r>
            <a:r>
              <a:rPr lang="en-US" sz="1800" dirty="0"/>
              <a:t> </a:t>
            </a:r>
            <a:r>
              <a:rPr lang="en-US" sz="1800" dirty="0" err="1"/>
              <a:t>efectivo</a:t>
            </a:r>
            <a:r>
              <a:rPr lang="en-US" sz="1800" dirty="0"/>
              <a:t> de </a:t>
            </a:r>
            <a:r>
              <a:rPr lang="en-US" sz="1800" dirty="0" err="1"/>
              <a:t>trabajadores</a:t>
            </a:r>
            <a:r>
              <a:rPr lang="en-US" sz="1800" dirty="0"/>
              <a:t> y </a:t>
            </a:r>
            <a:r>
              <a:rPr lang="en-US" sz="1800" dirty="0" err="1"/>
              <a:t>consumidores</a:t>
            </a:r>
            <a:r>
              <a:rPr lang="en-US" sz="1800" dirty="0"/>
              <a:t> se define de la </a:t>
            </a:r>
            <a:r>
              <a:rPr lang="en-US" sz="1800" dirty="0" err="1"/>
              <a:t>siguiente</a:t>
            </a:r>
            <a:r>
              <a:rPr lang="en-US" sz="1800" dirty="0"/>
              <a:t> forma: </a:t>
            </a:r>
            <a:endParaRPr lang="es-ES" sz="1800" dirty="0"/>
          </a:p>
          <a:p>
            <a:pPr>
              <a:buNone/>
            </a:pPr>
            <a:endParaRPr lang="es-ES" sz="1800" dirty="0"/>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433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786182" y="2071678"/>
            <a:ext cx="1256576" cy="500066"/>
          </a:xfrm>
          <a:prstGeom prst="rect">
            <a:avLst/>
          </a:prstGeom>
          <a:noFill/>
        </p:spPr>
      </p:pic>
      <p:sp>
        <p:nvSpPr>
          <p:cNvPr id="7" name="6 Elipse"/>
          <p:cNvSpPr/>
          <p:nvPr/>
        </p:nvSpPr>
        <p:spPr>
          <a:xfrm>
            <a:off x="4214810" y="2000240"/>
            <a:ext cx="214314" cy="642942"/>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9" name="8 Conector recto de flecha"/>
          <p:cNvCxnSpPr/>
          <p:nvPr/>
        </p:nvCxnSpPr>
        <p:spPr>
          <a:xfrm rot="5400000">
            <a:off x="3350227" y="1936129"/>
            <a:ext cx="357190" cy="14855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565787" y="2659636"/>
            <a:ext cx="2533329" cy="369332"/>
          </a:xfrm>
          <a:prstGeom prst="rect">
            <a:avLst/>
          </a:prstGeom>
          <a:noFill/>
        </p:spPr>
        <p:txBody>
          <a:bodyPr wrap="square" rtlCol="0">
            <a:spAutoFit/>
          </a:bodyPr>
          <a:lstStyle/>
          <a:p>
            <a:r>
              <a:rPr lang="es-SV" dirty="0"/>
              <a:t>Relación de soporte</a:t>
            </a:r>
            <a:endParaRPr lang="es-ES" dirty="0"/>
          </a:p>
        </p:txBody>
      </p:sp>
      <p:sp>
        <p:nvSpPr>
          <p:cNvPr id="143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433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00100" y="3214685"/>
            <a:ext cx="214314" cy="336779"/>
          </a:xfrm>
          <a:prstGeom prst="rect">
            <a:avLst/>
          </a:prstGeom>
          <a:noFill/>
        </p:spPr>
      </p:pic>
      <p:sp>
        <p:nvSpPr>
          <p:cNvPr id="14341" name="Rectangle 5"/>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pitchFamily="18" charset="0"/>
                <a:ea typeface="Times New Roman" pitchFamily="18" charset="0"/>
                <a:cs typeface="Times New Roman" pitchFamily="18" charset="0"/>
              </a:rPr>
              <a:t> </a:t>
            </a:r>
            <a:r>
              <a:rPr kumimoji="0" lang="es-ES" sz="800" b="0" i="0" u="none" strike="noStrike" cap="none" normalizeH="0" baseline="0">
                <a:ln>
                  <a:noFill/>
                </a:ln>
                <a:solidFill>
                  <a:schemeClr val="tx1"/>
                </a:solidFill>
                <a:effectLst/>
                <a:latin typeface="Arial" pitchFamily="34" charset="0"/>
              </a:rPr>
              <a:t> </a:t>
            </a:r>
            <a:endParaRPr kumimoji="0" lang="es-ES" sz="1800" b="0" i="0" u="none" strike="noStrike" cap="none" normalizeH="0" baseline="0">
              <a:ln>
                <a:noFill/>
              </a:ln>
              <a:solidFill>
                <a:schemeClr val="tx1"/>
              </a:solidFill>
              <a:effectLst/>
              <a:latin typeface="Arial" pitchFamily="34" charset="0"/>
            </a:endParaRPr>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4342"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00100" y="3571876"/>
            <a:ext cx="207820" cy="285752"/>
          </a:xfrm>
          <a:prstGeom prst="rect">
            <a:avLst/>
          </a:prstGeom>
          <a:noFill/>
        </p:spPr>
      </p:pic>
      <p:sp>
        <p:nvSpPr>
          <p:cNvPr id="14344" name="Rectangle 8"/>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Garamond" pitchFamily="18" charset="0"/>
                <a:ea typeface="Times New Roman" pitchFamily="18" charset="0"/>
                <a:cs typeface="Times New Roman" pitchFamily="18" charset="0"/>
              </a:rPr>
              <a:t> </a:t>
            </a:r>
            <a:r>
              <a:rPr kumimoji="0" lang="es-ES" sz="800" b="0" i="0" u="none" strike="noStrike" cap="none" normalizeH="0" baseline="0">
                <a:ln>
                  <a:noFill/>
                </a:ln>
                <a:solidFill>
                  <a:schemeClr val="tx1"/>
                </a:solidFill>
                <a:effectLst/>
                <a:latin typeface="Arial" pitchFamily="34" charset="0"/>
              </a:rPr>
              <a:t> </a:t>
            </a:r>
            <a:endParaRPr kumimoji="0" lang="es-ES" sz="1800" b="0" i="0" u="none" strike="noStrike" cap="none" normalizeH="0" baseline="0">
              <a:ln>
                <a:noFill/>
              </a:ln>
              <a:solidFill>
                <a:schemeClr val="tx1"/>
              </a:solidFill>
              <a:effectLst/>
              <a:latin typeface="Arial" pitchFamily="34" charset="0"/>
            </a:endParaRPr>
          </a:p>
        </p:txBody>
      </p:sp>
      <p:sp>
        <p:nvSpPr>
          <p:cNvPr id="1434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4345"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72577" y="4830755"/>
            <a:ext cx="4483785" cy="785818"/>
          </a:xfrm>
          <a:prstGeom prst="rect">
            <a:avLst/>
          </a:prstGeom>
          <a:noFill/>
        </p:spPr>
      </p:pic>
      <p:sp>
        <p:nvSpPr>
          <p:cNvPr id="14347" name="Rectangle 11"/>
          <p:cNvSpPr>
            <a:spLocks noChangeArrowheads="1"/>
          </p:cNvSpPr>
          <p:nvPr/>
        </p:nvSpPr>
        <p:spPr bwMode="auto">
          <a:xfrm>
            <a:off x="45720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endParaRPr>
          </a:p>
        </p:txBody>
      </p:sp>
      <p:pic>
        <p:nvPicPr>
          <p:cNvPr id="18"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407980" y="6018918"/>
            <a:ext cx="951345" cy="500066"/>
          </a:xfrm>
          <a:prstGeom prst="rect">
            <a:avLst/>
          </a:prstGeom>
          <a:noFill/>
        </p:spPr>
      </p:pic>
      <p:sp>
        <p:nvSpPr>
          <p:cNvPr id="22" name="Título 1">
            <a:extLst>
              <a:ext uri="{FF2B5EF4-FFF2-40B4-BE49-F238E27FC236}">
                <a16:creationId xmlns:a16="http://schemas.microsoft.com/office/drawing/2014/main" id="{401BE1B6-CE58-43A8-AFF2-015DB816F771}"/>
              </a:ext>
            </a:extLst>
          </p:cNvPr>
          <p:cNvSpPr>
            <a:spLocks noGrp="1"/>
          </p:cNvSpPr>
          <p:nvPr>
            <p:ph type="title"/>
          </p:nvPr>
        </p:nvSpPr>
        <p:spPr>
          <a:xfrm>
            <a:off x="457200" y="304800"/>
            <a:ext cx="8229600" cy="990600"/>
          </a:xfrm>
        </p:spPr>
        <p:txBody>
          <a:bodyPr>
            <a:normAutofit/>
          </a:bodyPr>
          <a:lstStyle/>
          <a:p>
            <a:r>
              <a:rPr lang="es-SV" sz="2000" dirty="0">
                <a:solidFill>
                  <a:schemeClr val="tx1"/>
                </a:solidFill>
              </a:rPr>
              <a:t>2. ¿Está El Salvador tomando ventaja de </a:t>
            </a:r>
            <a:br>
              <a:rPr lang="es-SV" sz="2000" dirty="0">
                <a:solidFill>
                  <a:schemeClr val="tx1"/>
                </a:solidFill>
              </a:rPr>
            </a:br>
            <a:r>
              <a:rPr lang="es-SV" sz="2000" dirty="0">
                <a:solidFill>
                  <a:schemeClr val="tx1"/>
                </a:solidFill>
              </a:rPr>
              <a:t>su dividendo demográfico?</a:t>
            </a:r>
            <a:endParaRPr lang="en-GB" sz="2300" dirty="0"/>
          </a:p>
        </p:txBody>
      </p:sp>
      <p:sp>
        <p:nvSpPr>
          <p:cNvPr id="19" name="9 CuadroTexto">
            <a:extLst>
              <a:ext uri="{FF2B5EF4-FFF2-40B4-BE49-F238E27FC236}">
                <a16:creationId xmlns:a16="http://schemas.microsoft.com/office/drawing/2014/main" id="{B91E311D-1262-41D8-BB36-E8E6A5CC4581}"/>
              </a:ext>
            </a:extLst>
          </p:cNvPr>
          <p:cNvSpPr txBox="1"/>
          <p:nvPr/>
        </p:nvSpPr>
        <p:spPr>
          <a:xfrm>
            <a:off x="420276" y="6049174"/>
            <a:ext cx="2533329" cy="369332"/>
          </a:xfrm>
          <a:prstGeom prst="rect">
            <a:avLst/>
          </a:prstGeom>
          <a:noFill/>
        </p:spPr>
        <p:txBody>
          <a:bodyPr wrap="square" rtlCol="0">
            <a:spAutoFit/>
          </a:bodyPr>
          <a:lstStyle/>
          <a:p>
            <a:r>
              <a:rPr lang="es-SV" dirty="0"/>
              <a:t>Dividendo demográfico</a:t>
            </a:r>
            <a:endParaRPr lang="es-ES" dirty="0"/>
          </a:p>
        </p:txBody>
      </p:sp>
      <p:cxnSp>
        <p:nvCxnSpPr>
          <p:cNvPr id="3" name="Conector recto de flecha 2">
            <a:extLst>
              <a:ext uri="{FF2B5EF4-FFF2-40B4-BE49-F238E27FC236}">
                <a16:creationId xmlns:a16="http://schemas.microsoft.com/office/drawing/2014/main" id="{EE7FA5BB-A6F5-41DE-BD58-37B72C3DD1CD}"/>
              </a:ext>
            </a:extLst>
          </p:cNvPr>
          <p:cNvCxnSpPr>
            <a:cxnSpLocks/>
          </p:cNvCxnSpPr>
          <p:nvPr/>
        </p:nvCxnSpPr>
        <p:spPr>
          <a:xfrm>
            <a:off x="2861626" y="6247358"/>
            <a:ext cx="342222" cy="215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Elipse 3">
            <a:extLst>
              <a:ext uri="{FF2B5EF4-FFF2-40B4-BE49-F238E27FC236}">
                <a16:creationId xmlns:a16="http://schemas.microsoft.com/office/drawing/2014/main" id="{FD4E1AEF-2CCD-4F57-A116-E7CA1B5BFDBB}"/>
              </a:ext>
            </a:extLst>
          </p:cNvPr>
          <p:cNvSpPr/>
          <p:nvPr/>
        </p:nvSpPr>
        <p:spPr>
          <a:xfrm>
            <a:off x="3251978" y="5884199"/>
            <a:ext cx="1190626" cy="7479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ángulo 5">
            <a:extLst>
              <a:ext uri="{FF2B5EF4-FFF2-40B4-BE49-F238E27FC236}">
                <a16:creationId xmlns:a16="http://schemas.microsoft.com/office/drawing/2014/main" id="{DB4EECA0-5A69-4786-B229-E378D38B407E}"/>
              </a:ext>
            </a:extLst>
          </p:cNvPr>
          <p:cNvSpPr/>
          <p:nvPr/>
        </p:nvSpPr>
        <p:spPr>
          <a:xfrm>
            <a:off x="4693047" y="5616573"/>
            <a:ext cx="4017818" cy="1246495"/>
          </a:xfrm>
          <a:prstGeom prst="rect">
            <a:avLst/>
          </a:prstGeom>
        </p:spPr>
        <p:txBody>
          <a:bodyPr wrap="square">
            <a:spAutoFit/>
          </a:bodyPr>
          <a:lstStyle/>
          <a:p>
            <a:r>
              <a:rPr lang="es-SV" sz="1500" dirty="0">
                <a:solidFill>
                  <a:srgbClr val="000000"/>
                </a:solidFill>
                <a:latin typeface="Calibri" panose="020F0502020204030204" pitchFamily="34" charset="0"/>
              </a:rPr>
              <a:t>“la tasa en que aumentaría el ingreso por consumidor efectivo si la productividad por trabajador permaneciese constante y lo único que cambiase fuera la estructura de edades de la población” (Rosero y Robles, 2008:5). </a:t>
            </a:r>
            <a:endParaRPr lang="en-GB"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C6B8D8D-D707-4573-8FA0-C77B3B7FCD18}"/>
              </a:ext>
            </a:extLst>
          </p:cNvPr>
          <p:cNvSpPr>
            <a:spLocks noGrp="1"/>
          </p:cNvSpPr>
          <p:nvPr>
            <p:ph type="title"/>
          </p:nvPr>
        </p:nvSpPr>
        <p:spPr>
          <a:xfrm>
            <a:off x="457200" y="304800"/>
            <a:ext cx="8229600" cy="990600"/>
          </a:xfrm>
        </p:spPr>
        <p:txBody>
          <a:bodyPr>
            <a:normAutofit/>
          </a:bodyPr>
          <a:lstStyle/>
          <a:p>
            <a:r>
              <a:rPr lang="es-SV" sz="2400" dirty="0">
                <a:solidFill>
                  <a:schemeClr val="tx1"/>
                </a:solidFill>
              </a:rPr>
              <a:t>2. ¿Está El Salvador tomando ventaja de </a:t>
            </a:r>
            <a:br>
              <a:rPr lang="es-SV" sz="2400" dirty="0">
                <a:solidFill>
                  <a:schemeClr val="tx1"/>
                </a:solidFill>
              </a:rPr>
            </a:br>
            <a:r>
              <a:rPr lang="es-SV" sz="2400" dirty="0">
                <a:solidFill>
                  <a:schemeClr val="tx1"/>
                </a:solidFill>
              </a:rPr>
              <a:t>su dividendo demográfico?</a:t>
            </a:r>
            <a:endParaRPr lang="en-GB" sz="2300" dirty="0"/>
          </a:p>
        </p:txBody>
      </p:sp>
      <p:sp>
        <p:nvSpPr>
          <p:cNvPr id="8" name="CuadroTexto 7">
            <a:extLst>
              <a:ext uri="{FF2B5EF4-FFF2-40B4-BE49-F238E27FC236}">
                <a16:creationId xmlns:a16="http://schemas.microsoft.com/office/drawing/2014/main" id="{B58D2CFF-5912-4D63-BAC6-FDBD0F4820D0}"/>
              </a:ext>
            </a:extLst>
          </p:cNvPr>
          <p:cNvSpPr txBox="1"/>
          <p:nvPr/>
        </p:nvSpPr>
        <p:spPr>
          <a:xfrm>
            <a:off x="457200" y="1628800"/>
            <a:ext cx="8003232" cy="646331"/>
          </a:xfrm>
          <a:prstGeom prst="rect">
            <a:avLst/>
          </a:prstGeom>
          <a:noFill/>
        </p:spPr>
        <p:txBody>
          <a:bodyPr wrap="square" rtlCol="0">
            <a:spAutoFit/>
          </a:bodyPr>
          <a:lstStyle/>
          <a:p>
            <a:r>
              <a:rPr lang="es-SV" dirty="0"/>
              <a:t>Simulando el impacto de un incremento en el acceso a seguridad social de </a:t>
            </a:r>
            <a:r>
              <a:rPr lang="es-SV" dirty="0">
                <a:solidFill>
                  <a:srgbClr val="FF0000"/>
                </a:solidFill>
              </a:rPr>
              <a:t>26.95% a</a:t>
            </a:r>
            <a:r>
              <a:rPr lang="es-SV" dirty="0"/>
              <a:t> </a:t>
            </a:r>
            <a:r>
              <a:rPr lang="es-SV" dirty="0">
                <a:solidFill>
                  <a:srgbClr val="FF0000"/>
                </a:solidFill>
              </a:rPr>
              <a:t>50.00% </a:t>
            </a:r>
            <a:r>
              <a:rPr lang="es-SV" dirty="0"/>
              <a:t>en el dividendo demográfico</a:t>
            </a:r>
            <a:endParaRPr lang="en-GB" dirty="0"/>
          </a:p>
        </p:txBody>
      </p:sp>
      <p:sp>
        <p:nvSpPr>
          <p:cNvPr id="9" name="5 CuadroTexto">
            <a:extLst>
              <a:ext uri="{FF2B5EF4-FFF2-40B4-BE49-F238E27FC236}">
                <a16:creationId xmlns:a16="http://schemas.microsoft.com/office/drawing/2014/main" id="{CB6F8E3B-784A-4F14-8898-2A8EA9CE3688}"/>
              </a:ext>
            </a:extLst>
          </p:cNvPr>
          <p:cNvSpPr txBox="1"/>
          <p:nvPr/>
        </p:nvSpPr>
        <p:spPr>
          <a:xfrm>
            <a:off x="1907704" y="2449886"/>
            <a:ext cx="5582952" cy="276999"/>
          </a:xfrm>
          <a:prstGeom prst="rect">
            <a:avLst/>
          </a:prstGeom>
          <a:noFill/>
        </p:spPr>
        <p:txBody>
          <a:bodyPr wrap="square" rtlCol="0">
            <a:spAutoFit/>
          </a:bodyPr>
          <a:lstStyle/>
          <a:p>
            <a:r>
              <a:rPr lang="en-US" sz="1200" b="1" dirty="0"/>
              <a:t>El Salvador 2018-2050. </a:t>
            </a:r>
            <a:r>
              <a:rPr lang="en-US" sz="1200" b="1" dirty="0" err="1"/>
              <a:t>Dividendo</a:t>
            </a:r>
            <a:r>
              <a:rPr lang="en-US" sz="1200" b="1" dirty="0"/>
              <a:t> </a:t>
            </a:r>
            <a:r>
              <a:rPr lang="en-US" sz="1200" b="1" dirty="0" err="1"/>
              <a:t>demográfico</a:t>
            </a:r>
            <a:r>
              <a:rPr lang="en-US" sz="1200" b="1" dirty="0"/>
              <a:t> actual e </a:t>
            </a:r>
            <a:r>
              <a:rPr lang="en-US" sz="1200" b="1" dirty="0" err="1"/>
              <a:t>hipotético</a:t>
            </a:r>
            <a:endParaRPr lang="es-ES" sz="1200" b="1" dirty="0"/>
          </a:p>
        </p:txBody>
      </p:sp>
      <p:pic>
        <p:nvPicPr>
          <p:cNvPr id="11" name="Imagen 10">
            <a:extLst>
              <a:ext uri="{FF2B5EF4-FFF2-40B4-BE49-F238E27FC236}">
                <a16:creationId xmlns:a16="http://schemas.microsoft.com/office/drawing/2014/main" id="{682EC817-21E2-4E25-8B83-5C066E03E42D}"/>
              </a:ext>
            </a:extLst>
          </p:cNvPr>
          <p:cNvPicPr>
            <a:picLocks noChangeAspect="1"/>
          </p:cNvPicPr>
          <p:nvPr/>
        </p:nvPicPr>
        <p:blipFill>
          <a:blip r:embed="rId2"/>
          <a:stretch>
            <a:fillRect/>
          </a:stretch>
        </p:blipFill>
        <p:spPr>
          <a:xfrm>
            <a:off x="1509984" y="2901641"/>
            <a:ext cx="5798320" cy="3344486"/>
          </a:xfrm>
          <a:prstGeom prst="rect">
            <a:avLst/>
          </a:prstGeom>
        </p:spPr>
      </p:pic>
      <p:sp>
        <p:nvSpPr>
          <p:cNvPr id="7" name="9 CuadroTexto">
            <a:extLst>
              <a:ext uri="{FF2B5EF4-FFF2-40B4-BE49-F238E27FC236}">
                <a16:creationId xmlns:a16="http://schemas.microsoft.com/office/drawing/2014/main" id="{7EFC38AA-DA1D-4211-AE33-29FE7BD38328}"/>
              </a:ext>
            </a:extLst>
          </p:cNvPr>
          <p:cNvSpPr txBox="1"/>
          <p:nvPr/>
        </p:nvSpPr>
        <p:spPr>
          <a:xfrm>
            <a:off x="1326468" y="6246127"/>
            <a:ext cx="6264696" cy="246221"/>
          </a:xfrm>
          <a:prstGeom prst="rect">
            <a:avLst/>
          </a:prstGeom>
          <a:noFill/>
        </p:spPr>
        <p:txBody>
          <a:bodyPr wrap="square" rtlCol="0">
            <a:spAutoFit/>
          </a:bodyPr>
          <a:lstStyle/>
          <a:p>
            <a:r>
              <a:rPr lang="es-SV" sz="1000" dirty="0"/>
              <a:t>Fuente: Elaboración propia con base en Peña y Rivera (2016) y </a:t>
            </a:r>
            <a:r>
              <a:rPr lang="es-SV" sz="1000" dirty="0" err="1"/>
              <a:t>Digestyc</a:t>
            </a:r>
            <a:r>
              <a:rPr lang="es-SV" sz="1000" dirty="0"/>
              <a:t> et al. (2010).</a:t>
            </a:r>
            <a:endParaRPr lang="es-ES" sz="1000" dirty="0"/>
          </a:p>
        </p:txBody>
      </p:sp>
    </p:spTree>
    <p:extLst>
      <p:ext uri="{BB962C8B-B14F-4D97-AF65-F5344CB8AC3E}">
        <p14:creationId xmlns:p14="http://schemas.microsoft.com/office/powerpoint/2010/main" val="1845604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C54678-E3FC-4A09-8632-2E18C4DDD813}"/>
              </a:ext>
            </a:extLst>
          </p:cNvPr>
          <p:cNvSpPr>
            <a:spLocks noGrp="1"/>
          </p:cNvSpPr>
          <p:nvPr>
            <p:ph type="title"/>
          </p:nvPr>
        </p:nvSpPr>
        <p:spPr/>
        <p:txBody>
          <a:bodyPr>
            <a:normAutofit/>
          </a:bodyPr>
          <a:lstStyle/>
          <a:p>
            <a:r>
              <a:rPr lang="es-SV" sz="2000" dirty="0">
                <a:solidFill>
                  <a:schemeClr val="tx1"/>
                </a:solidFill>
              </a:rPr>
              <a:t>2. ¿Está El Salvador tomando ventaja de su </a:t>
            </a:r>
            <a:br>
              <a:rPr lang="es-SV" sz="2000" dirty="0">
                <a:solidFill>
                  <a:schemeClr val="tx1"/>
                </a:solidFill>
              </a:rPr>
            </a:br>
            <a:r>
              <a:rPr lang="es-SV" sz="2000" dirty="0">
                <a:solidFill>
                  <a:schemeClr val="tx1"/>
                </a:solidFill>
              </a:rPr>
              <a:t>dividendo demográfico?</a:t>
            </a:r>
            <a:endParaRPr lang="en-GB" sz="2300" dirty="0"/>
          </a:p>
        </p:txBody>
      </p:sp>
      <p:graphicFrame>
        <p:nvGraphicFramePr>
          <p:cNvPr id="4" name="Marcador de contenido 3">
            <a:extLst>
              <a:ext uri="{FF2B5EF4-FFF2-40B4-BE49-F238E27FC236}">
                <a16:creationId xmlns:a16="http://schemas.microsoft.com/office/drawing/2014/main" id="{B9768423-88A7-460B-B81F-90E0BA2C0621}"/>
              </a:ext>
            </a:extLst>
          </p:cNvPr>
          <p:cNvGraphicFramePr>
            <a:graphicFrameLocks noGrp="1"/>
          </p:cNvGraphicFramePr>
          <p:nvPr>
            <p:ph idx="1"/>
            <p:extLst>
              <p:ext uri="{D42A27DB-BD31-4B8C-83A1-F6EECF244321}">
                <p14:modId xmlns:p14="http://schemas.microsoft.com/office/powerpoint/2010/main" val="3786374891"/>
              </p:ext>
            </p:extLst>
          </p:nvPr>
        </p:nvGraphicFramePr>
        <p:xfrm>
          <a:off x="804410" y="1988840"/>
          <a:ext cx="7584016" cy="3744417"/>
        </p:xfrm>
        <a:graphic>
          <a:graphicData uri="http://schemas.openxmlformats.org/drawingml/2006/table">
            <a:tbl>
              <a:tblPr>
                <a:tableStyleId>{5940675A-B579-460E-94D1-54222C63F5DA}</a:tableStyleId>
              </a:tblPr>
              <a:tblGrid>
                <a:gridCol w="3479347">
                  <a:extLst>
                    <a:ext uri="{9D8B030D-6E8A-4147-A177-3AD203B41FA5}">
                      <a16:colId xmlns:a16="http://schemas.microsoft.com/office/drawing/2014/main" val="3169450262"/>
                    </a:ext>
                  </a:extLst>
                </a:gridCol>
                <a:gridCol w="951315">
                  <a:extLst>
                    <a:ext uri="{9D8B030D-6E8A-4147-A177-3AD203B41FA5}">
                      <a16:colId xmlns:a16="http://schemas.microsoft.com/office/drawing/2014/main" val="3290033967"/>
                    </a:ext>
                  </a:extLst>
                </a:gridCol>
                <a:gridCol w="1101020">
                  <a:extLst>
                    <a:ext uri="{9D8B030D-6E8A-4147-A177-3AD203B41FA5}">
                      <a16:colId xmlns:a16="http://schemas.microsoft.com/office/drawing/2014/main" val="3360695323"/>
                    </a:ext>
                  </a:extLst>
                </a:gridCol>
                <a:gridCol w="1026167">
                  <a:extLst>
                    <a:ext uri="{9D8B030D-6E8A-4147-A177-3AD203B41FA5}">
                      <a16:colId xmlns:a16="http://schemas.microsoft.com/office/drawing/2014/main" val="1452984984"/>
                    </a:ext>
                  </a:extLst>
                </a:gridCol>
                <a:gridCol w="1026167">
                  <a:extLst>
                    <a:ext uri="{9D8B030D-6E8A-4147-A177-3AD203B41FA5}">
                      <a16:colId xmlns:a16="http://schemas.microsoft.com/office/drawing/2014/main" val="3547269343"/>
                    </a:ext>
                  </a:extLst>
                </a:gridCol>
              </a:tblGrid>
              <a:tr h="646507">
                <a:tc gridSpan="2">
                  <a:txBody>
                    <a:bodyPr/>
                    <a:lstStyle/>
                    <a:p>
                      <a:pPr algn="ctr" fontAlgn="b"/>
                      <a:r>
                        <a:rPr lang="es-SV" sz="1300" u="none" strike="noStrike" dirty="0">
                          <a:effectLst/>
                        </a:rPr>
                        <a:t>PIB crecimiento 2% 2018-2033</a:t>
                      </a:r>
                      <a:endParaRPr lang="en-GB" sz="13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a:txBody>
                    <a:bodyPr/>
                    <a:lstStyle/>
                    <a:p>
                      <a:pPr algn="l" fontAlgn="b"/>
                      <a:r>
                        <a:rPr lang="es-SV" sz="1300" u="none" strike="noStrike">
                          <a:effectLst/>
                        </a:rPr>
                        <a:t>1970-2033</a:t>
                      </a:r>
                      <a:endParaRPr lang="en-GB" sz="13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SV" sz="1300" u="none" strike="noStrike">
                          <a:effectLst/>
                        </a:rPr>
                        <a:t>2018-2033</a:t>
                      </a:r>
                      <a:endParaRPr lang="en-GB" sz="13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SV" sz="1300" u="none" strike="noStrike">
                          <a:effectLst/>
                        </a:rPr>
                        <a:t>2034-2050</a:t>
                      </a:r>
                      <a:endParaRPr lang="en-GB" sz="13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24128331"/>
                  </a:ext>
                </a:extLst>
              </a:tr>
              <a:tr h="818577">
                <a:tc rowSpan="2">
                  <a:txBody>
                    <a:bodyPr/>
                    <a:lstStyle/>
                    <a:p>
                      <a:pPr algn="ctr" fontAlgn="b"/>
                      <a:r>
                        <a:rPr lang="es-SV" sz="1300" b="0" i="0" u="none" strike="noStrike" dirty="0">
                          <a:solidFill>
                            <a:srgbClr val="000000"/>
                          </a:solidFill>
                          <a:effectLst/>
                          <a:latin typeface="Calibri" panose="020F0502020204030204" pitchFamily="34" charset="0"/>
                        </a:rPr>
                        <a:t>Dividendo acumulado</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SV" sz="1300" b="0" i="0" u="none" strike="noStrike" dirty="0">
                          <a:solidFill>
                            <a:srgbClr val="000000"/>
                          </a:solidFill>
                          <a:effectLst/>
                          <a:latin typeface="Calibri" panose="020F0502020204030204" pitchFamily="34" charset="0"/>
                        </a:rPr>
                        <a:t>Actual</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SV" sz="1300" u="none" strike="noStrike">
                          <a:effectLst/>
                        </a:rPr>
                        <a:t>22.35</a:t>
                      </a:r>
                      <a:endParaRPr lang="en-GB" sz="13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SV" sz="1300" u="none" strike="noStrike">
                          <a:effectLst/>
                        </a:rPr>
                        <a:t>4.997</a:t>
                      </a:r>
                      <a:endParaRPr lang="en-GB" sz="13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SV" sz="1300" u="none" strike="noStrike">
                          <a:effectLst/>
                        </a:rPr>
                        <a:t>-0.403</a:t>
                      </a:r>
                      <a:endParaRPr lang="en-GB" sz="13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40925114"/>
                  </a:ext>
                </a:extLst>
              </a:tr>
              <a:tr h="649280">
                <a:tc vMerge="1">
                  <a:txBody>
                    <a:bodyPr/>
                    <a:lstStyle/>
                    <a:p>
                      <a:endParaRPr lang="en-GB"/>
                    </a:p>
                  </a:txBody>
                  <a:tcPr/>
                </a:tc>
                <a:tc>
                  <a:txBody>
                    <a:bodyPr/>
                    <a:lstStyle/>
                    <a:p>
                      <a:pPr algn="l" fontAlgn="b"/>
                      <a:r>
                        <a:rPr lang="es-SV" sz="1300" b="0" i="0" u="none" strike="noStrike" dirty="0">
                          <a:solidFill>
                            <a:srgbClr val="000000"/>
                          </a:solidFill>
                          <a:effectLst/>
                          <a:latin typeface="Calibri" panose="020F0502020204030204" pitchFamily="34" charset="0"/>
                        </a:rPr>
                        <a:t>Hipotético</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SV" sz="1300" u="none" strike="noStrike">
                          <a:effectLst/>
                        </a:rPr>
                        <a:t>24.44</a:t>
                      </a:r>
                      <a:endParaRPr lang="en-GB" sz="13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SV" sz="1300" u="none" strike="noStrike">
                          <a:effectLst/>
                        </a:rPr>
                        <a:t>6.028</a:t>
                      </a:r>
                      <a:endParaRPr lang="en-GB" sz="13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SV" sz="1300" u="none" strike="noStrike">
                          <a:effectLst/>
                        </a:rPr>
                        <a:t>1.05</a:t>
                      </a:r>
                      <a:endParaRPr lang="en-GB" sz="13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3901753"/>
                  </a:ext>
                </a:extLst>
              </a:tr>
              <a:tr h="913708">
                <a:tc rowSpan="2">
                  <a:txBody>
                    <a:bodyPr/>
                    <a:lstStyle/>
                    <a:p>
                      <a:pPr algn="ctr" fontAlgn="b"/>
                      <a:r>
                        <a:rPr lang="es-SV" sz="1300" b="0" i="0" u="none" strike="noStrike" dirty="0">
                          <a:solidFill>
                            <a:srgbClr val="000000"/>
                          </a:solidFill>
                          <a:effectLst/>
                          <a:latin typeface="Calibri" panose="020F0502020204030204" pitchFamily="34" charset="0"/>
                        </a:rPr>
                        <a:t>Tasa promedio de crecimiento del dividendo</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SV" sz="1300" b="0" i="0" u="none" strike="noStrike" dirty="0">
                          <a:solidFill>
                            <a:srgbClr val="000000"/>
                          </a:solidFill>
                          <a:effectLst/>
                          <a:latin typeface="Calibri" panose="020F0502020204030204" pitchFamily="34" charset="0"/>
                        </a:rPr>
                        <a:t>Actual</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SV" sz="1300" u="none" strike="noStrike">
                          <a:effectLst/>
                        </a:rPr>
                        <a:t>0.349</a:t>
                      </a:r>
                      <a:endParaRPr lang="en-GB" sz="13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SV" sz="1300" u="none" strike="noStrike">
                          <a:effectLst/>
                        </a:rPr>
                        <a:t>0.312</a:t>
                      </a:r>
                      <a:endParaRPr lang="en-GB" sz="13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SV" sz="1300" u="none" strike="noStrike" dirty="0">
                          <a:effectLst/>
                        </a:rPr>
                        <a:t>-0.024</a:t>
                      </a:r>
                      <a:endParaRPr lang="en-GB" sz="13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2696244"/>
                  </a:ext>
                </a:extLst>
              </a:tr>
              <a:tr h="716345">
                <a:tc vMerge="1">
                  <a:txBody>
                    <a:bodyPr/>
                    <a:lstStyle/>
                    <a:p>
                      <a:endParaRPr lang="en-GB"/>
                    </a:p>
                  </a:txBody>
                  <a:tcPr/>
                </a:tc>
                <a:tc>
                  <a:txBody>
                    <a:bodyPr/>
                    <a:lstStyle/>
                    <a:p>
                      <a:pPr algn="l" fontAlgn="b"/>
                      <a:r>
                        <a:rPr lang="es-SV" sz="1300" b="0" i="0" u="none" strike="noStrike" dirty="0">
                          <a:solidFill>
                            <a:srgbClr val="000000"/>
                          </a:solidFill>
                          <a:effectLst/>
                          <a:latin typeface="Calibri" panose="020F0502020204030204" pitchFamily="34" charset="0"/>
                        </a:rPr>
                        <a:t>hipotético</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SV" sz="1300" u="none" strike="noStrike">
                          <a:effectLst/>
                        </a:rPr>
                        <a:t>0.382</a:t>
                      </a:r>
                      <a:endParaRPr lang="en-GB" sz="13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SV" sz="1300" u="none" strike="noStrike">
                          <a:effectLst/>
                        </a:rPr>
                        <a:t>0.377</a:t>
                      </a:r>
                      <a:endParaRPr lang="en-GB" sz="13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SV" sz="1300" u="none" strike="noStrike" dirty="0">
                          <a:effectLst/>
                        </a:rPr>
                        <a:t>0.062</a:t>
                      </a:r>
                      <a:endParaRPr lang="en-GB" sz="13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63364704"/>
                  </a:ext>
                </a:extLst>
              </a:tr>
            </a:tbl>
          </a:graphicData>
        </a:graphic>
      </p:graphicFrame>
      <p:sp>
        <p:nvSpPr>
          <p:cNvPr id="6" name="5 CuadroTexto">
            <a:extLst>
              <a:ext uri="{FF2B5EF4-FFF2-40B4-BE49-F238E27FC236}">
                <a16:creationId xmlns:a16="http://schemas.microsoft.com/office/drawing/2014/main" id="{FA341B07-DB8A-4990-8FAE-881CD8CB9D65}"/>
              </a:ext>
            </a:extLst>
          </p:cNvPr>
          <p:cNvSpPr txBox="1"/>
          <p:nvPr/>
        </p:nvSpPr>
        <p:spPr>
          <a:xfrm>
            <a:off x="1907704" y="1531717"/>
            <a:ext cx="5582952" cy="276999"/>
          </a:xfrm>
          <a:prstGeom prst="rect">
            <a:avLst/>
          </a:prstGeom>
          <a:noFill/>
        </p:spPr>
        <p:txBody>
          <a:bodyPr wrap="square" rtlCol="0">
            <a:spAutoFit/>
          </a:bodyPr>
          <a:lstStyle/>
          <a:p>
            <a:r>
              <a:rPr lang="en-US" sz="1200" b="1" dirty="0"/>
              <a:t>El Salvador 1970-2050. </a:t>
            </a:r>
            <a:r>
              <a:rPr lang="en-US" sz="1200" b="1" dirty="0" err="1"/>
              <a:t>Dividendo</a:t>
            </a:r>
            <a:r>
              <a:rPr lang="en-US" sz="1200" b="1" dirty="0"/>
              <a:t> </a:t>
            </a:r>
            <a:r>
              <a:rPr lang="en-US" sz="1200" b="1" dirty="0" err="1"/>
              <a:t>demográfico</a:t>
            </a:r>
            <a:r>
              <a:rPr lang="en-US" sz="1200" b="1" dirty="0"/>
              <a:t> actual e </a:t>
            </a:r>
            <a:r>
              <a:rPr lang="en-US" sz="1200" b="1" dirty="0" err="1"/>
              <a:t>hipotético</a:t>
            </a:r>
            <a:endParaRPr lang="es-ES" sz="1200" b="1" dirty="0"/>
          </a:p>
        </p:txBody>
      </p:sp>
      <p:sp>
        <p:nvSpPr>
          <p:cNvPr id="7" name="9 CuadroTexto">
            <a:extLst>
              <a:ext uri="{FF2B5EF4-FFF2-40B4-BE49-F238E27FC236}">
                <a16:creationId xmlns:a16="http://schemas.microsoft.com/office/drawing/2014/main" id="{A30BA672-6B1B-408D-8267-958D49E8ADF2}"/>
              </a:ext>
            </a:extLst>
          </p:cNvPr>
          <p:cNvSpPr txBox="1"/>
          <p:nvPr/>
        </p:nvSpPr>
        <p:spPr>
          <a:xfrm>
            <a:off x="804410" y="5913381"/>
            <a:ext cx="6264696" cy="246221"/>
          </a:xfrm>
          <a:prstGeom prst="rect">
            <a:avLst/>
          </a:prstGeom>
          <a:noFill/>
        </p:spPr>
        <p:txBody>
          <a:bodyPr wrap="square" rtlCol="0">
            <a:spAutoFit/>
          </a:bodyPr>
          <a:lstStyle/>
          <a:p>
            <a:r>
              <a:rPr lang="es-SV" sz="1000" dirty="0"/>
              <a:t>Fuente: Elaboración propia con base en Peña y Rivera (2018) y </a:t>
            </a:r>
            <a:r>
              <a:rPr lang="es-SV" sz="1000" dirty="0" err="1"/>
              <a:t>Digestyc</a:t>
            </a:r>
            <a:r>
              <a:rPr lang="es-SV" sz="1000" dirty="0"/>
              <a:t> et al. (2010). </a:t>
            </a:r>
            <a:endParaRPr lang="es-ES" sz="1000" dirty="0"/>
          </a:p>
        </p:txBody>
      </p:sp>
    </p:spTree>
    <p:extLst>
      <p:ext uri="{BB962C8B-B14F-4D97-AF65-F5344CB8AC3E}">
        <p14:creationId xmlns:p14="http://schemas.microsoft.com/office/powerpoint/2010/main" val="2239327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9762BCA-E84D-42EA-B820-53FD602EC248}"/>
              </a:ext>
            </a:extLst>
          </p:cNvPr>
          <p:cNvSpPr>
            <a:spLocks noGrp="1"/>
          </p:cNvSpPr>
          <p:nvPr>
            <p:ph type="title"/>
          </p:nvPr>
        </p:nvSpPr>
        <p:spPr>
          <a:xfrm>
            <a:off x="323528" y="404664"/>
            <a:ext cx="7177472" cy="1219200"/>
          </a:xfrm>
        </p:spPr>
        <p:txBody>
          <a:bodyPr>
            <a:normAutofit/>
          </a:bodyPr>
          <a:lstStyle/>
          <a:p>
            <a:r>
              <a:rPr lang="es-SV" sz="1900" dirty="0">
                <a:solidFill>
                  <a:schemeClr val="tx1"/>
                </a:solidFill>
              </a:rPr>
              <a:t>3. Contribución del trabajo productivo no remunerado y su relación con el dividendo de género en El Salvador</a:t>
            </a:r>
            <a:endParaRPr lang="en-GB" sz="1900" dirty="0">
              <a:solidFill>
                <a:schemeClr val="tx1"/>
              </a:solidFill>
            </a:endParaRPr>
          </a:p>
        </p:txBody>
      </p:sp>
      <p:pic>
        <p:nvPicPr>
          <p:cNvPr id="10" name="Imagen 9">
            <a:extLst>
              <a:ext uri="{FF2B5EF4-FFF2-40B4-BE49-F238E27FC236}">
                <a16:creationId xmlns:a16="http://schemas.microsoft.com/office/drawing/2014/main" id="{628F36F6-5462-4813-8ACC-A9BAF19E747D}"/>
              </a:ext>
            </a:extLst>
          </p:cNvPr>
          <p:cNvPicPr>
            <a:picLocks noChangeAspect="1"/>
          </p:cNvPicPr>
          <p:nvPr/>
        </p:nvPicPr>
        <p:blipFill>
          <a:blip r:embed="rId2"/>
          <a:stretch>
            <a:fillRect/>
          </a:stretch>
        </p:blipFill>
        <p:spPr>
          <a:xfrm>
            <a:off x="1043608" y="1623864"/>
            <a:ext cx="7416824" cy="4780956"/>
          </a:xfrm>
          <a:prstGeom prst="rect">
            <a:avLst/>
          </a:prstGeom>
        </p:spPr>
      </p:pic>
    </p:spTree>
    <p:extLst>
      <p:ext uri="{BB962C8B-B14F-4D97-AF65-F5344CB8AC3E}">
        <p14:creationId xmlns:p14="http://schemas.microsoft.com/office/powerpoint/2010/main" val="3307839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D989DC0-1772-473D-AA03-7928CC54DC97}"/>
              </a:ext>
            </a:extLst>
          </p:cNvPr>
          <p:cNvSpPr>
            <a:spLocks noGrp="1"/>
          </p:cNvSpPr>
          <p:nvPr>
            <p:ph idx="1"/>
          </p:nvPr>
        </p:nvSpPr>
        <p:spPr>
          <a:xfrm>
            <a:off x="457200" y="1844824"/>
            <a:ext cx="8686800" cy="4449763"/>
          </a:xfrm>
        </p:spPr>
        <p:txBody>
          <a:bodyPr/>
          <a:lstStyle/>
          <a:p>
            <a:pPr marL="0" indent="0">
              <a:buNone/>
            </a:pPr>
            <a:r>
              <a:rPr lang="es-SV" sz="2500" dirty="0"/>
              <a:t>Es necesario incorporar una cuenta satélite que incluya la inversión de tiempo y las transferencias de tiempo entre personas, de aquellas actividades productivas no incluidas en las Cuentas Nacionales. Estas cuentas, denominadas Cuentas Nacionales de Transferencia de Tiempo (NTTA por sus siglas en inglés).</a:t>
            </a:r>
          </a:p>
          <a:p>
            <a:pPr marL="0" indent="0">
              <a:buNone/>
            </a:pPr>
            <a:r>
              <a:rPr lang="es-SV" dirty="0">
                <a:solidFill>
                  <a:srgbClr val="FF0000"/>
                </a:solidFill>
              </a:rPr>
              <a:t>Se utilizó el módulo de uso del tiempo de la Encuesta de Hogares y Propósitos Múltiples de 2010 </a:t>
            </a:r>
          </a:p>
          <a:p>
            <a:pPr marL="0" indent="0">
              <a:buNone/>
            </a:pPr>
            <a:endParaRPr lang="es-SV" dirty="0">
              <a:solidFill>
                <a:srgbClr val="FF0000"/>
              </a:solidFill>
            </a:endParaRPr>
          </a:p>
          <a:p>
            <a:pPr marL="0" indent="0">
              <a:buNone/>
            </a:pPr>
            <a:r>
              <a:rPr lang="es-SV" dirty="0"/>
              <a:t>Este cuestionario se aplica a miembros del hogar de diez años o más. </a:t>
            </a:r>
            <a:endParaRPr lang="en-GB" sz="2500" dirty="0">
              <a:solidFill>
                <a:srgbClr val="FF0000"/>
              </a:solidFill>
            </a:endParaRPr>
          </a:p>
        </p:txBody>
      </p:sp>
      <p:sp>
        <p:nvSpPr>
          <p:cNvPr id="4" name="Título 1">
            <a:extLst>
              <a:ext uri="{FF2B5EF4-FFF2-40B4-BE49-F238E27FC236}">
                <a16:creationId xmlns:a16="http://schemas.microsoft.com/office/drawing/2014/main" id="{51264743-5156-4B2C-AC3B-40D86F85AA8C}"/>
              </a:ext>
            </a:extLst>
          </p:cNvPr>
          <p:cNvSpPr>
            <a:spLocks noGrp="1"/>
          </p:cNvSpPr>
          <p:nvPr>
            <p:ph type="title"/>
          </p:nvPr>
        </p:nvSpPr>
        <p:spPr>
          <a:xfrm>
            <a:off x="323528" y="404664"/>
            <a:ext cx="7177472" cy="1219200"/>
          </a:xfrm>
        </p:spPr>
        <p:txBody>
          <a:bodyPr>
            <a:normAutofit/>
          </a:bodyPr>
          <a:lstStyle/>
          <a:p>
            <a:r>
              <a:rPr lang="es-SV" sz="1900" dirty="0">
                <a:solidFill>
                  <a:schemeClr val="tx1"/>
                </a:solidFill>
              </a:rPr>
              <a:t>3. Contribución del trabajo productivo no remunerado y su relación con el dividendo de género en El Salvador</a:t>
            </a:r>
            <a:endParaRPr lang="en-GB" sz="1900" dirty="0">
              <a:solidFill>
                <a:schemeClr val="tx1"/>
              </a:solidFill>
            </a:endParaRPr>
          </a:p>
        </p:txBody>
      </p:sp>
    </p:spTree>
    <p:extLst>
      <p:ext uri="{BB962C8B-B14F-4D97-AF65-F5344CB8AC3E}">
        <p14:creationId xmlns:p14="http://schemas.microsoft.com/office/powerpoint/2010/main" val="1544497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47A72BE-F757-4481-A6F1-DA0D5824937C}"/>
              </a:ext>
            </a:extLst>
          </p:cNvPr>
          <p:cNvSpPr>
            <a:spLocks noGrp="1"/>
          </p:cNvSpPr>
          <p:nvPr>
            <p:ph idx="1"/>
          </p:nvPr>
        </p:nvSpPr>
        <p:spPr/>
        <p:txBody>
          <a:bodyPr/>
          <a:lstStyle/>
          <a:p>
            <a:pPr marL="0" indent="0">
              <a:buNone/>
            </a:pPr>
            <a:r>
              <a:rPr lang="es-SV" sz="3000" dirty="0"/>
              <a:t>Las macro actividades y sus componentes se pueden clasificar como: i) producción remunerada (aparece en las cuentas nacionales), </a:t>
            </a:r>
            <a:r>
              <a:rPr lang="es-SV" sz="3000" dirty="0" err="1"/>
              <a:t>ii</a:t>
            </a:r>
            <a:r>
              <a:rPr lang="es-SV" sz="3000" dirty="0"/>
              <a:t>) producción no remunerada (fuera de las cuentas nacionales) y </a:t>
            </a:r>
            <a:r>
              <a:rPr lang="es-SV" sz="3000" dirty="0" err="1"/>
              <a:t>iii</a:t>
            </a:r>
            <a:r>
              <a:rPr lang="es-SV" sz="3000" dirty="0"/>
              <a:t>) actividades no productivas (Jiménez-Fontana, 2016). </a:t>
            </a:r>
          </a:p>
        </p:txBody>
      </p:sp>
      <p:sp>
        <p:nvSpPr>
          <p:cNvPr id="4" name="Título 1">
            <a:extLst>
              <a:ext uri="{FF2B5EF4-FFF2-40B4-BE49-F238E27FC236}">
                <a16:creationId xmlns:a16="http://schemas.microsoft.com/office/drawing/2014/main" id="{237819C7-BB73-45C7-8A89-A7A4F983CE22}"/>
              </a:ext>
            </a:extLst>
          </p:cNvPr>
          <p:cNvSpPr>
            <a:spLocks noGrp="1"/>
          </p:cNvSpPr>
          <p:nvPr>
            <p:ph type="title"/>
          </p:nvPr>
        </p:nvSpPr>
        <p:spPr>
          <a:xfrm>
            <a:off x="323528" y="404664"/>
            <a:ext cx="7177472" cy="1219200"/>
          </a:xfrm>
        </p:spPr>
        <p:txBody>
          <a:bodyPr>
            <a:normAutofit/>
          </a:bodyPr>
          <a:lstStyle/>
          <a:p>
            <a:r>
              <a:rPr lang="es-SV" sz="1900" dirty="0">
                <a:solidFill>
                  <a:schemeClr val="tx1"/>
                </a:solidFill>
              </a:rPr>
              <a:t>3. Contribución del trabajo productivo no remunerado y su relación con el dividendo de género en El Salvador</a:t>
            </a:r>
            <a:endParaRPr lang="en-GB" sz="1900" dirty="0">
              <a:solidFill>
                <a:schemeClr val="tx1"/>
              </a:solidFill>
            </a:endParaRPr>
          </a:p>
        </p:txBody>
      </p:sp>
    </p:spTree>
    <p:extLst>
      <p:ext uri="{BB962C8B-B14F-4D97-AF65-F5344CB8AC3E}">
        <p14:creationId xmlns:p14="http://schemas.microsoft.com/office/powerpoint/2010/main" val="1061263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7AD689A-DD98-4B34-A5F4-D5431A368B36}"/>
              </a:ext>
            </a:extLst>
          </p:cNvPr>
          <p:cNvSpPr>
            <a:spLocks noGrp="1"/>
          </p:cNvSpPr>
          <p:nvPr>
            <p:ph idx="1"/>
          </p:nvPr>
        </p:nvSpPr>
        <p:spPr/>
        <p:txBody>
          <a:bodyPr/>
          <a:lstStyle/>
          <a:p>
            <a:pPr lvl="1">
              <a:buFont typeface="Arial" panose="020B0604020202020204" pitchFamily="34" charset="0"/>
              <a:buChar char="•"/>
            </a:pPr>
            <a:r>
              <a:rPr lang="es-SV" sz="2300" dirty="0"/>
              <a:t>La diferenciación entre las tres categorías mencionadas atendió a dos criterios: i) la actividad es contabilizada por las cuentas nacionales y </a:t>
            </a:r>
            <a:r>
              <a:rPr lang="es-SV" sz="2300" dirty="0" err="1"/>
              <a:t>ii</a:t>
            </a:r>
            <a:r>
              <a:rPr lang="es-SV" sz="2300" dirty="0"/>
              <a:t>) se podría contratar a una tercera persona para que desarrolle esa actividad (criterio de la tercera persona propuesto por Reid (1934)). </a:t>
            </a:r>
          </a:p>
          <a:p>
            <a:pPr lvl="1">
              <a:buFont typeface="Arial" panose="020B0604020202020204" pitchFamily="34" charset="0"/>
              <a:buChar char="•"/>
            </a:pPr>
            <a:r>
              <a:rPr lang="es-SV" sz="2300" dirty="0"/>
              <a:t>Las actividades que cumplen con ambos criterios se consideran como remuneradas, las que cumplen únicamente con el segundo criterio se clasifican como productivas no remuneradas y las que no cumplen con ninguno de los dos criterios se clasifican como actividades no productivas.</a:t>
            </a:r>
            <a:endParaRPr lang="en-GB" sz="2300" dirty="0"/>
          </a:p>
        </p:txBody>
      </p:sp>
      <p:sp>
        <p:nvSpPr>
          <p:cNvPr id="4" name="Título 1">
            <a:extLst>
              <a:ext uri="{FF2B5EF4-FFF2-40B4-BE49-F238E27FC236}">
                <a16:creationId xmlns:a16="http://schemas.microsoft.com/office/drawing/2014/main" id="{89D2BD76-4D37-439F-97FF-0AAF6553AD08}"/>
              </a:ext>
            </a:extLst>
          </p:cNvPr>
          <p:cNvSpPr>
            <a:spLocks noGrp="1"/>
          </p:cNvSpPr>
          <p:nvPr>
            <p:ph type="title"/>
          </p:nvPr>
        </p:nvSpPr>
        <p:spPr>
          <a:xfrm>
            <a:off x="457200" y="304800"/>
            <a:ext cx="8229600" cy="990600"/>
          </a:xfrm>
        </p:spPr>
        <p:txBody>
          <a:bodyPr>
            <a:normAutofit/>
          </a:bodyPr>
          <a:lstStyle/>
          <a:p>
            <a:r>
              <a:rPr lang="es-SV" sz="1900" dirty="0">
                <a:solidFill>
                  <a:schemeClr val="tx1"/>
                </a:solidFill>
              </a:rPr>
              <a:t>3. Contribución del trabajo productivo no remunerado</a:t>
            </a:r>
            <a:br>
              <a:rPr lang="es-SV" sz="1900" dirty="0">
                <a:solidFill>
                  <a:schemeClr val="tx1"/>
                </a:solidFill>
              </a:rPr>
            </a:br>
            <a:r>
              <a:rPr lang="es-SV" sz="1900" dirty="0">
                <a:solidFill>
                  <a:schemeClr val="tx1"/>
                </a:solidFill>
              </a:rPr>
              <a:t>y su relación con el dividendo de género en El Salvador</a:t>
            </a:r>
            <a:endParaRPr lang="en-GB" sz="1900" dirty="0">
              <a:solidFill>
                <a:schemeClr val="tx1"/>
              </a:solidFill>
            </a:endParaRPr>
          </a:p>
        </p:txBody>
      </p:sp>
    </p:spTree>
    <p:extLst>
      <p:ext uri="{BB962C8B-B14F-4D97-AF65-F5344CB8AC3E}">
        <p14:creationId xmlns:p14="http://schemas.microsoft.com/office/powerpoint/2010/main" val="3452510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a:extLst>
              <a:ext uri="{FF2B5EF4-FFF2-40B4-BE49-F238E27FC236}">
                <a16:creationId xmlns:a16="http://schemas.microsoft.com/office/drawing/2014/main" id="{D6CD28C0-91B2-4C21-A58E-CA099E7FE125}"/>
              </a:ext>
            </a:extLst>
          </p:cNvPr>
          <p:cNvGraphicFramePr>
            <a:graphicFrameLocks noGrp="1"/>
          </p:cNvGraphicFramePr>
          <p:nvPr>
            <p:extLst>
              <p:ext uri="{D42A27DB-BD31-4B8C-83A1-F6EECF244321}">
                <p14:modId xmlns:p14="http://schemas.microsoft.com/office/powerpoint/2010/main" val="2388277615"/>
              </p:ext>
            </p:extLst>
          </p:nvPr>
        </p:nvGraphicFramePr>
        <p:xfrm>
          <a:off x="537934" y="1944687"/>
          <a:ext cx="8171993" cy="4608513"/>
        </p:xfrm>
        <a:graphic>
          <a:graphicData uri="http://schemas.openxmlformats.org/drawingml/2006/table">
            <a:tbl>
              <a:tblPr firstRow="1" firstCol="1" bandRow="1">
                <a:tableStyleId>{0E3FDE45-AF77-4B5C-9715-49D594BDF05E}</a:tableStyleId>
              </a:tblPr>
              <a:tblGrid>
                <a:gridCol w="8171993">
                  <a:extLst>
                    <a:ext uri="{9D8B030D-6E8A-4147-A177-3AD203B41FA5}">
                      <a16:colId xmlns:a16="http://schemas.microsoft.com/office/drawing/2014/main" val="2426143438"/>
                    </a:ext>
                  </a:extLst>
                </a:gridCol>
              </a:tblGrid>
              <a:tr h="354501">
                <a:tc>
                  <a:txBody>
                    <a:bodyPr/>
                    <a:lstStyle/>
                    <a:p>
                      <a:pPr>
                        <a:lnSpc>
                          <a:spcPct val="115000"/>
                        </a:lnSpc>
                        <a:spcAft>
                          <a:spcPts val="1000"/>
                        </a:spcAft>
                      </a:pPr>
                      <a:r>
                        <a:rPr lang="es-SV" sz="1400">
                          <a:effectLst/>
                        </a:rPr>
                        <a:t>1. Limpieza del hogar</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69989201"/>
                  </a:ext>
                </a:extLst>
              </a:tr>
              <a:tr h="354501">
                <a:tc>
                  <a:txBody>
                    <a:bodyPr/>
                    <a:lstStyle/>
                    <a:p>
                      <a:pPr>
                        <a:lnSpc>
                          <a:spcPct val="115000"/>
                        </a:lnSpc>
                        <a:spcAft>
                          <a:spcPts val="1000"/>
                        </a:spcAft>
                      </a:pPr>
                      <a:r>
                        <a:rPr lang="es-SV" sz="1400">
                          <a:effectLst/>
                        </a:rPr>
                        <a:t>2. Lavar, planchar y actividades logadas a la conservación de la vestimenta</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04061731"/>
                  </a:ext>
                </a:extLst>
              </a:tr>
              <a:tr h="354501">
                <a:tc>
                  <a:txBody>
                    <a:bodyPr/>
                    <a:lstStyle/>
                    <a:p>
                      <a:pPr>
                        <a:lnSpc>
                          <a:spcPct val="115000"/>
                        </a:lnSpc>
                        <a:spcAft>
                          <a:spcPts val="1000"/>
                        </a:spcAft>
                      </a:pPr>
                      <a:r>
                        <a:rPr lang="es-SV" sz="1400">
                          <a:effectLst/>
                        </a:rPr>
                        <a:t>3. Preparación de alimentos (incluye servir la comida, tender la mesa, recoger y lavar los platos)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0830715"/>
                  </a:ext>
                </a:extLst>
              </a:tr>
              <a:tr h="354501">
                <a:tc>
                  <a:txBody>
                    <a:bodyPr/>
                    <a:lstStyle/>
                    <a:p>
                      <a:pPr>
                        <a:lnSpc>
                          <a:spcPct val="115000"/>
                        </a:lnSpc>
                        <a:spcAft>
                          <a:spcPts val="1000"/>
                        </a:spcAft>
                      </a:pPr>
                      <a:r>
                        <a:rPr lang="es-SV" sz="1400">
                          <a:effectLst/>
                        </a:rPr>
                        <a:t>4. Mantenimiento y reparaciones de la vivienda</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81181863"/>
                  </a:ext>
                </a:extLst>
              </a:tr>
              <a:tr h="354501">
                <a:tc>
                  <a:txBody>
                    <a:bodyPr/>
                    <a:lstStyle/>
                    <a:p>
                      <a:pPr>
                        <a:lnSpc>
                          <a:spcPct val="115000"/>
                        </a:lnSpc>
                        <a:spcAft>
                          <a:spcPts val="1000"/>
                        </a:spcAft>
                      </a:pPr>
                      <a:r>
                        <a:rPr lang="es-SV" sz="1400">
                          <a:effectLst/>
                        </a:rPr>
                        <a:t>5. Mantenimiento de césped y jardines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23270152"/>
                  </a:ext>
                </a:extLst>
              </a:tr>
              <a:tr h="354501">
                <a:tc>
                  <a:txBody>
                    <a:bodyPr/>
                    <a:lstStyle/>
                    <a:p>
                      <a:pPr>
                        <a:lnSpc>
                          <a:spcPct val="115000"/>
                        </a:lnSpc>
                        <a:spcAft>
                          <a:spcPts val="1000"/>
                        </a:spcAft>
                      </a:pPr>
                      <a:r>
                        <a:rPr lang="es-SV" sz="1400">
                          <a:effectLst/>
                        </a:rPr>
                        <a:t>6. Administración del hogar (pagos relacionados a vivienda, llamadas, entre otros)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93837260"/>
                  </a:ext>
                </a:extLst>
              </a:tr>
              <a:tr h="354501">
                <a:tc>
                  <a:txBody>
                    <a:bodyPr/>
                    <a:lstStyle/>
                    <a:p>
                      <a:pPr>
                        <a:lnSpc>
                          <a:spcPct val="115000"/>
                        </a:lnSpc>
                        <a:spcAft>
                          <a:spcPts val="1000"/>
                        </a:spcAft>
                      </a:pPr>
                      <a:r>
                        <a:rPr lang="es-SV" sz="1400">
                          <a:effectLst/>
                        </a:rPr>
                        <a:t>7. Cuidado de mascotas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80898795"/>
                  </a:ext>
                </a:extLst>
              </a:tr>
              <a:tr h="354501">
                <a:tc>
                  <a:txBody>
                    <a:bodyPr/>
                    <a:lstStyle/>
                    <a:p>
                      <a:pPr>
                        <a:lnSpc>
                          <a:spcPct val="115000"/>
                        </a:lnSpc>
                        <a:spcAft>
                          <a:spcPts val="1000"/>
                        </a:spcAft>
                      </a:pPr>
                      <a:r>
                        <a:rPr lang="es-SV" sz="1400">
                          <a:effectLst/>
                        </a:rPr>
                        <a:t>8. Compra de bienes y servicios para el hogar</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39043010"/>
                  </a:ext>
                </a:extLst>
              </a:tr>
              <a:tr h="354501">
                <a:tc>
                  <a:txBody>
                    <a:bodyPr/>
                    <a:lstStyle/>
                    <a:p>
                      <a:pPr>
                        <a:lnSpc>
                          <a:spcPct val="115000"/>
                        </a:lnSpc>
                        <a:spcAft>
                          <a:spcPts val="1000"/>
                        </a:spcAft>
                      </a:pPr>
                      <a:r>
                        <a:rPr lang="es-SV" sz="1400">
                          <a:effectLst/>
                        </a:rPr>
                        <a:t>9. Transporte (relacionado a actividades de cuido y compra de bienes y servicios)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86553871"/>
                  </a:ext>
                </a:extLst>
              </a:tr>
              <a:tr h="354501">
                <a:tc>
                  <a:txBody>
                    <a:bodyPr/>
                    <a:lstStyle/>
                    <a:p>
                      <a:pPr>
                        <a:lnSpc>
                          <a:spcPct val="115000"/>
                        </a:lnSpc>
                        <a:spcAft>
                          <a:spcPts val="1000"/>
                        </a:spcAft>
                      </a:pPr>
                      <a:r>
                        <a:rPr lang="es-SV" sz="1400">
                          <a:effectLst/>
                        </a:rPr>
                        <a:t>10. Recolección de madera o agua</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11049541"/>
                  </a:ext>
                </a:extLst>
              </a:tr>
              <a:tr h="354501">
                <a:tc>
                  <a:txBody>
                    <a:bodyPr/>
                    <a:lstStyle/>
                    <a:p>
                      <a:pPr>
                        <a:lnSpc>
                          <a:spcPct val="115000"/>
                        </a:lnSpc>
                        <a:spcAft>
                          <a:spcPts val="1000"/>
                        </a:spcAft>
                      </a:pPr>
                      <a:r>
                        <a:rPr lang="es-SV" sz="1400">
                          <a:effectLst/>
                        </a:rPr>
                        <a:t>11. Cuidado de niños y niñas (interior y fuera del hogar)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55117291"/>
                  </a:ext>
                </a:extLst>
              </a:tr>
              <a:tr h="354501">
                <a:tc>
                  <a:txBody>
                    <a:bodyPr/>
                    <a:lstStyle/>
                    <a:p>
                      <a:pPr>
                        <a:lnSpc>
                          <a:spcPct val="115000"/>
                        </a:lnSpc>
                        <a:spcAft>
                          <a:spcPts val="1000"/>
                        </a:spcAft>
                      </a:pPr>
                      <a:r>
                        <a:rPr lang="es-SV" sz="1400">
                          <a:effectLst/>
                        </a:rPr>
                        <a:t>12. Cuidado de adultos/as y personas mayores (al interior y fuera del hogar)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83610897"/>
                  </a:ext>
                </a:extLst>
              </a:tr>
              <a:tr h="354501">
                <a:tc>
                  <a:txBody>
                    <a:bodyPr/>
                    <a:lstStyle/>
                    <a:p>
                      <a:pPr>
                        <a:lnSpc>
                          <a:spcPct val="115000"/>
                        </a:lnSpc>
                        <a:spcAft>
                          <a:spcPts val="1000"/>
                        </a:spcAft>
                      </a:pPr>
                      <a:r>
                        <a:rPr lang="en-GB" sz="1400" dirty="0">
                          <a:effectLst/>
                        </a:rPr>
                        <a:t>13. </a:t>
                      </a:r>
                      <a:r>
                        <a:rPr lang="en-GB" sz="1400" dirty="0" err="1">
                          <a:effectLst/>
                        </a:rPr>
                        <a:t>Voluntariado</a:t>
                      </a:r>
                      <a:r>
                        <a:rPr lang="en-GB" sz="1400" dirty="0">
                          <a:effectLst/>
                        </a:rPr>
                        <a:t> y </a:t>
                      </a:r>
                      <a:r>
                        <a:rPr lang="en-GB" sz="1400" dirty="0" err="1">
                          <a:effectLst/>
                        </a:rPr>
                        <a:t>otras</a:t>
                      </a:r>
                      <a:r>
                        <a:rPr lang="en-GB" sz="1400" dirty="0">
                          <a:effectLst/>
                        </a:rPr>
                        <a:t> </a:t>
                      </a:r>
                      <a:r>
                        <a:rPr lang="en-GB" sz="1400" dirty="0" err="1">
                          <a:effectLst/>
                        </a:rPr>
                        <a:t>actividades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80742940"/>
                  </a:ext>
                </a:extLst>
              </a:tr>
            </a:tbl>
          </a:graphicData>
        </a:graphic>
      </p:graphicFrame>
      <p:sp>
        <p:nvSpPr>
          <p:cNvPr id="9" name="Rectángulo 8">
            <a:extLst>
              <a:ext uri="{FF2B5EF4-FFF2-40B4-BE49-F238E27FC236}">
                <a16:creationId xmlns:a16="http://schemas.microsoft.com/office/drawing/2014/main" id="{52FEA20F-0A94-48DD-ADC4-3A4C788304A8}"/>
              </a:ext>
            </a:extLst>
          </p:cNvPr>
          <p:cNvSpPr/>
          <p:nvPr/>
        </p:nvSpPr>
        <p:spPr>
          <a:xfrm>
            <a:off x="1043608" y="1575355"/>
            <a:ext cx="7056784" cy="369332"/>
          </a:xfrm>
          <a:prstGeom prst="rect">
            <a:avLst/>
          </a:prstGeom>
        </p:spPr>
        <p:txBody>
          <a:bodyPr wrap="square">
            <a:spAutoFit/>
          </a:bodyPr>
          <a:lstStyle/>
          <a:p>
            <a:r>
              <a:rPr lang="es-SV" b="1" dirty="0">
                <a:latin typeface="Calibri" panose="020F0502020204030204" pitchFamily="34" charset="0"/>
                <a:ea typeface="Times New Roman" panose="02020603050405020304" pitchFamily="18" charset="0"/>
                <a:cs typeface="Times New Roman" panose="02020603050405020304" pitchFamily="18" charset="0"/>
              </a:rPr>
              <a:t>Clasificación de actividades productivas seleccionadas según las CNTT</a:t>
            </a:r>
            <a:endParaRPr lang="en-GB" dirty="0"/>
          </a:p>
        </p:txBody>
      </p:sp>
      <p:sp>
        <p:nvSpPr>
          <p:cNvPr id="10" name="Título 1">
            <a:extLst>
              <a:ext uri="{FF2B5EF4-FFF2-40B4-BE49-F238E27FC236}">
                <a16:creationId xmlns:a16="http://schemas.microsoft.com/office/drawing/2014/main" id="{09C1025C-DC80-450B-A17B-F0D702A24D47}"/>
              </a:ext>
            </a:extLst>
          </p:cNvPr>
          <p:cNvSpPr>
            <a:spLocks noGrp="1"/>
          </p:cNvSpPr>
          <p:nvPr>
            <p:ph type="title"/>
          </p:nvPr>
        </p:nvSpPr>
        <p:spPr>
          <a:xfrm>
            <a:off x="323528" y="404664"/>
            <a:ext cx="7177472" cy="1219200"/>
          </a:xfrm>
        </p:spPr>
        <p:txBody>
          <a:bodyPr>
            <a:normAutofit/>
          </a:bodyPr>
          <a:lstStyle/>
          <a:p>
            <a:r>
              <a:rPr lang="es-SV" sz="1900" dirty="0">
                <a:solidFill>
                  <a:schemeClr val="tx1"/>
                </a:solidFill>
              </a:rPr>
              <a:t>3. Contribución del trabajo productivo no remunerado y su relación con el dividendo de género en El Salvador</a:t>
            </a:r>
            <a:endParaRPr lang="en-GB" sz="1900" dirty="0">
              <a:solidFill>
                <a:schemeClr val="tx1"/>
              </a:solidFill>
            </a:endParaRPr>
          </a:p>
        </p:txBody>
      </p:sp>
    </p:spTree>
    <p:extLst>
      <p:ext uri="{BB962C8B-B14F-4D97-AF65-F5344CB8AC3E}">
        <p14:creationId xmlns:p14="http://schemas.microsoft.com/office/powerpoint/2010/main" val="640599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2D58D3B-892C-4D18-9920-FDA5716F6ABE}"/>
              </a:ext>
            </a:extLst>
          </p:cNvPr>
          <p:cNvSpPr>
            <a:spLocks noGrp="1"/>
          </p:cNvSpPr>
          <p:nvPr>
            <p:ph type="title"/>
          </p:nvPr>
        </p:nvSpPr>
        <p:spPr>
          <a:xfrm>
            <a:off x="323528" y="404664"/>
            <a:ext cx="7177472" cy="1219200"/>
          </a:xfrm>
        </p:spPr>
        <p:txBody>
          <a:bodyPr>
            <a:normAutofit/>
          </a:bodyPr>
          <a:lstStyle/>
          <a:p>
            <a:r>
              <a:rPr lang="es-SV" sz="1900" dirty="0">
                <a:solidFill>
                  <a:schemeClr val="tx1"/>
                </a:solidFill>
              </a:rPr>
              <a:t>3. Contribución del trabajo productivo no remunerado y su relación con el dividendo de género en El Salvador</a:t>
            </a:r>
            <a:endParaRPr lang="en-GB" sz="1900" dirty="0">
              <a:solidFill>
                <a:schemeClr val="tx1"/>
              </a:solidFill>
            </a:endParaRPr>
          </a:p>
        </p:txBody>
      </p:sp>
      <p:sp>
        <p:nvSpPr>
          <p:cNvPr id="9" name="5 CuadroTexto">
            <a:extLst>
              <a:ext uri="{FF2B5EF4-FFF2-40B4-BE49-F238E27FC236}">
                <a16:creationId xmlns:a16="http://schemas.microsoft.com/office/drawing/2014/main" id="{0BF93C7A-125B-4998-9D12-1EEB77F3D75A}"/>
              </a:ext>
            </a:extLst>
          </p:cNvPr>
          <p:cNvSpPr txBox="1"/>
          <p:nvPr/>
        </p:nvSpPr>
        <p:spPr>
          <a:xfrm>
            <a:off x="2051720" y="2132856"/>
            <a:ext cx="5582952" cy="276999"/>
          </a:xfrm>
          <a:prstGeom prst="rect">
            <a:avLst/>
          </a:prstGeom>
          <a:noFill/>
        </p:spPr>
        <p:txBody>
          <a:bodyPr wrap="square" rtlCol="0">
            <a:spAutoFit/>
          </a:bodyPr>
          <a:lstStyle/>
          <a:p>
            <a:r>
              <a:rPr lang="en-US" sz="1200" b="1" dirty="0"/>
              <a:t>El Salvador 2010. Distribution del tiempo entre hombres y </a:t>
            </a:r>
            <a:r>
              <a:rPr lang="en-US" sz="1200" b="1" dirty="0" err="1"/>
              <a:t>mujeres</a:t>
            </a:r>
            <a:endParaRPr lang="es-ES" sz="1200" b="1" dirty="0"/>
          </a:p>
        </p:txBody>
      </p:sp>
      <p:pic>
        <p:nvPicPr>
          <p:cNvPr id="2" name="Imagen 1">
            <a:extLst>
              <a:ext uri="{FF2B5EF4-FFF2-40B4-BE49-F238E27FC236}">
                <a16:creationId xmlns:a16="http://schemas.microsoft.com/office/drawing/2014/main" id="{B708DDAC-1A32-46DA-8972-AE82E1B49302}"/>
              </a:ext>
            </a:extLst>
          </p:cNvPr>
          <p:cNvPicPr>
            <a:picLocks noChangeAspect="1"/>
          </p:cNvPicPr>
          <p:nvPr/>
        </p:nvPicPr>
        <p:blipFill>
          <a:blip r:embed="rId2"/>
          <a:stretch>
            <a:fillRect/>
          </a:stretch>
        </p:blipFill>
        <p:spPr>
          <a:xfrm>
            <a:off x="23591" y="2564904"/>
            <a:ext cx="4404394" cy="3888432"/>
          </a:xfrm>
          <a:prstGeom prst="rect">
            <a:avLst/>
          </a:prstGeom>
        </p:spPr>
      </p:pic>
      <p:pic>
        <p:nvPicPr>
          <p:cNvPr id="3" name="Imagen 2">
            <a:extLst>
              <a:ext uri="{FF2B5EF4-FFF2-40B4-BE49-F238E27FC236}">
                <a16:creationId xmlns:a16="http://schemas.microsoft.com/office/drawing/2014/main" id="{6AAA8D94-359F-4B2D-8B3C-54CA0DBBFFEC}"/>
              </a:ext>
            </a:extLst>
          </p:cNvPr>
          <p:cNvPicPr>
            <a:picLocks noChangeAspect="1"/>
          </p:cNvPicPr>
          <p:nvPr/>
        </p:nvPicPr>
        <p:blipFill>
          <a:blip r:embed="rId3"/>
          <a:stretch>
            <a:fillRect/>
          </a:stretch>
        </p:blipFill>
        <p:spPr>
          <a:xfrm>
            <a:off x="4412988" y="2656145"/>
            <a:ext cx="4404394" cy="3711455"/>
          </a:xfrm>
          <a:prstGeom prst="rect">
            <a:avLst/>
          </a:prstGeom>
        </p:spPr>
      </p:pic>
      <p:sp>
        <p:nvSpPr>
          <p:cNvPr id="5" name="Rectángulo 4">
            <a:extLst>
              <a:ext uri="{FF2B5EF4-FFF2-40B4-BE49-F238E27FC236}">
                <a16:creationId xmlns:a16="http://schemas.microsoft.com/office/drawing/2014/main" id="{9DBDB83D-F00C-4B15-82A8-78B446F07B30}"/>
              </a:ext>
            </a:extLst>
          </p:cNvPr>
          <p:cNvSpPr/>
          <p:nvPr/>
        </p:nvSpPr>
        <p:spPr>
          <a:xfrm>
            <a:off x="323528" y="6470591"/>
            <a:ext cx="6531382" cy="275588"/>
          </a:xfrm>
          <a:prstGeom prst="rect">
            <a:avLst/>
          </a:prstGeom>
        </p:spPr>
        <p:txBody>
          <a:bodyPr wrap="square">
            <a:spAutoFit/>
          </a:bodyPr>
          <a:lstStyle/>
          <a:p>
            <a:pPr>
              <a:lnSpc>
                <a:spcPct val="115000"/>
              </a:lnSpc>
              <a:spcAft>
                <a:spcPts val="1000"/>
              </a:spcAft>
            </a:pPr>
            <a:r>
              <a:rPr lang="es-SV" sz="1100" dirty="0">
                <a:latin typeface="Calibri" panose="020F0502020204030204" pitchFamily="34" charset="0"/>
                <a:ea typeface="Times New Roman" panose="02020603050405020304" pitchFamily="18" charset="0"/>
                <a:cs typeface="Times New Roman" panose="02020603050405020304" pitchFamily="18" charset="0"/>
              </a:rPr>
              <a:t>Fuente: Elaboración propia con base en </a:t>
            </a:r>
            <a:r>
              <a:rPr lang="es-SV" sz="1100" dirty="0">
                <a:latin typeface="Calibri" panose="020F0502020204030204" pitchFamily="34" charset="0"/>
                <a:ea typeface="Times New Roman" panose="02020603050405020304" pitchFamily="18" charset="0"/>
                <a:cs typeface="Calibri" panose="020F0502020204030204" pitchFamily="34" charset="0"/>
              </a:rPr>
              <a:t>Peña y Rivera (2016) y</a:t>
            </a:r>
            <a:r>
              <a:rPr lang="es-SV" sz="1100" dirty="0">
                <a:latin typeface="Calibri" panose="020F0502020204030204" pitchFamily="34" charset="0"/>
                <a:ea typeface="Times New Roman" panose="02020603050405020304" pitchFamily="18" charset="0"/>
                <a:cs typeface="Times New Roman" panose="02020603050405020304" pitchFamily="18" charset="0"/>
              </a:rPr>
              <a:t> </a:t>
            </a:r>
            <a:r>
              <a:rPr lang="es-SV" sz="1100" dirty="0" err="1">
                <a:latin typeface="Calibri" panose="020F0502020204030204" pitchFamily="34" charset="0"/>
                <a:ea typeface="Times New Roman" panose="02020603050405020304" pitchFamily="18" charset="0"/>
                <a:cs typeface="Times New Roman" panose="02020603050405020304" pitchFamily="18" charset="0"/>
              </a:rPr>
              <a:t>Digestyc</a:t>
            </a:r>
            <a:r>
              <a:rPr lang="es-SV" sz="1100" dirty="0">
                <a:latin typeface="Calibri" panose="020F0502020204030204" pitchFamily="34" charset="0"/>
                <a:ea typeface="Times New Roman" panose="02020603050405020304" pitchFamily="18" charset="0"/>
                <a:cs typeface="Times New Roman" panose="02020603050405020304" pitchFamily="18" charset="0"/>
              </a:rPr>
              <a:t> (2010a).</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8457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a:t>Contenido</a:t>
            </a:r>
          </a:p>
        </p:txBody>
      </p:sp>
      <p:graphicFrame>
        <p:nvGraphicFramePr>
          <p:cNvPr id="11" name="10 Diagrama"/>
          <p:cNvGraphicFramePr/>
          <p:nvPr>
            <p:extLst>
              <p:ext uri="{D42A27DB-BD31-4B8C-83A1-F6EECF244321}">
                <p14:modId xmlns:p14="http://schemas.microsoft.com/office/powerpoint/2010/main" val="2723251979"/>
              </p:ext>
            </p:extLst>
          </p:nvPr>
        </p:nvGraphicFramePr>
        <p:xfrm>
          <a:off x="827584" y="970678"/>
          <a:ext cx="7715200" cy="588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59CF172C-A4C1-4944-B01D-D06BF74DC74C}"/>
              </a:ext>
            </a:extLst>
          </p:cNvPr>
          <p:cNvSpPr>
            <a:spLocks noGrp="1"/>
          </p:cNvSpPr>
          <p:nvPr>
            <p:ph type="title"/>
          </p:nvPr>
        </p:nvSpPr>
        <p:spPr>
          <a:xfrm>
            <a:off x="457200" y="304800"/>
            <a:ext cx="6851104" cy="1219200"/>
          </a:xfrm>
        </p:spPr>
        <p:txBody>
          <a:bodyPr>
            <a:normAutofit/>
          </a:bodyPr>
          <a:lstStyle/>
          <a:p>
            <a:r>
              <a:rPr lang="es-SV" sz="1900" dirty="0">
                <a:solidFill>
                  <a:schemeClr val="tx1"/>
                </a:solidFill>
              </a:rPr>
              <a:t>3. Contribución del trabajo productivo no remunerado y su relación con el dividendo de género en El Salvador</a:t>
            </a:r>
            <a:endParaRPr lang="en-GB" sz="1900" dirty="0">
              <a:solidFill>
                <a:schemeClr val="tx1"/>
              </a:solidFill>
            </a:endParaRPr>
          </a:p>
        </p:txBody>
      </p:sp>
      <p:pic>
        <p:nvPicPr>
          <p:cNvPr id="6" name="Imagen 5">
            <a:extLst>
              <a:ext uri="{FF2B5EF4-FFF2-40B4-BE49-F238E27FC236}">
                <a16:creationId xmlns:a16="http://schemas.microsoft.com/office/drawing/2014/main" id="{D3B329FA-3E77-4BF2-8B46-59588056AA1D}"/>
              </a:ext>
            </a:extLst>
          </p:cNvPr>
          <p:cNvPicPr>
            <a:picLocks noChangeAspect="1"/>
          </p:cNvPicPr>
          <p:nvPr/>
        </p:nvPicPr>
        <p:blipFill>
          <a:blip r:embed="rId2"/>
          <a:stretch>
            <a:fillRect/>
          </a:stretch>
        </p:blipFill>
        <p:spPr>
          <a:xfrm>
            <a:off x="753907" y="1692487"/>
            <a:ext cx="7636185" cy="4374045"/>
          </a:xfrm>
          <a:prstGeom prst="rect">
            <a:avLst/>
          </a:prstGeom>
        </p:spPr>
      </p:pic>
    </p:spTree>
    <p:extLst>
      <p:ext uri="{BB962C8B-B14F-4D97-AF65-F5344CB8AC3E}">
        <p14:creationId xmlns:p14="http://schemas.microsoft.com/office/powerpoint/2010/main" val="479762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73D4BB9-E930-4FE1-A05E-F5D67F698704}"/>
              </a:ext>
            </a:extLst>
          </p:cNvPr>
          <p:cNvPicPr>
            <a:picLocks noChangeAspect="1"/>
          </p:cNvPicPr>
          <p:nvPr/>
        </p:nvPicPr>
        <p:blipFill>
          <a:blip r:embed="rId2"/>
          <a:stretch>
            <a:fillRect/>
          </a:stretch>
        </p:blipFill>
        <p:spPr>
          <a:xfrm>
            <a:off x="830864" y="1844824"/>
            <a:ext cx="7482272" cy="4320480"/>
          </a:xfrm>
          <a:prstGeom prst="rect">
            <a:avLst/>
          </a:prstGeom>
        </p:spPr>
      </p:pic>
      <p:sp>
        <p:nvSpPr>
          <p:cNvPr id="5" name="Título 1">
            <a:extLst>
              <a:ext uri="{FF2B5EF4-FFF2-40B4-BE49-F238E27FC236}">
                <a16:creationId xmlns:a16="http://schemas.microsoft.com/office/drawing/2014/main" id="{C0C6975D-8C10-4C55-A255-17064DAED655}"/>
              </a:ext>
            </a:extLst>
          </p:cNvPr>
          <p:cNvSpPr>
            <a:spLocks noGrp="1"/>
          </p:cNvSpPr>
          <p:nvPr>
            <p:ph type="title"/>
          </p:nvPr>
        </p:nvSpPr>
        <p:spPr>
          <a:xfrm>
            <a:off x="457200" y="304800"/>
            <a:ext cx="6851104" cy="1219200"/>
          </a:xfrm>
        </p:spPr>
        <p:txBody>
          <a:bodyPr>
            <a:normAutofit/>
          </a:bodyPr>
          <a:lstStyle/>
          <a:p>
            <a:r>
              <a:rPr lang="es-SV" sz="1900" dirty="0">
                <a:solidFill>
                  <a:schemeClr val="tx1"/>
                </a:solidFill>
              </a:rPr>
              <a:t>3. Contribución del trabajo productivo no remunerado y su relación con el dividendo de género en El Salvador</a:t>
            </a:r>
            <a:endParaRPr lang="en-GB" sz="1900" dirty="0">
              <a:solidFill>
                <a:schemeClr val="tx1"/>
              </a:solidFill>
            </a:endParaRPr>
          </a:p>
        </p:txBody>
      </p:sp>
    </p:spTree>
    <p:extLst>
      <p:ext uri="{BB962C8B-B14F-4D97-AF65-F5344CB8AC3E}">
        <p14:creationId xmlns:p14="http://schemas.microsoft.com/office/powerpoint/2010/main" val="2464508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3E606DB-88EC-4880-9AEF-43FCE2E368B3}"/>
              </a:ext>
            </a:extLst>
          </p:cNvPr>
          <p:cNvPicPr>
            <a:picLocks noChangeAspect="1"/>
          </p:cNvPicPr>
          <p:nvPr/>
        </p:nvPicPr>
        <p:blipFill>
          <a:blip r:embed="rId2"/>
          <a:stretch>
            <a:fillRect/>
          </a:stretch>
        </p:blipFill>
        <p:spPr>
          <a:xfrm>
            <a:off x="1187624" y="1700808"/>
            <a:ext cx="7162410" cy="4564360"/>
          </a:xfrm>
          <a:prstGeom prst="rect">
            <a:avLst/>
          </a:prstGeom>
        </p:spPr>
      </p:pic>
      <p:sp>
        <p:nvSpPr>
          <p:cNvPr id="5" name="Título 1">
            <a:extLst>
              <a:ext uri="{FF2B5EF4-FFF2-40B4-BE49-F238E27FC236}">
                <a16:creationId xmlns:a16="http://schemas.microsoft.com/office/drawing/2014/main" id="{6FE1CCC6-497B-4F83-A1F3-6AFA40F68BF5}"/>
              </a:ext>
            </a:extLst>
          </p:cNvPr>
          <p:cNvSpPr>
            <a:spLocks noGrp="1"/>
          </p:cNvSpPr>
          <p:nvPr>
            <p:ph type="title"/>
          </p:nvPr>
        </p:nvSpPr>
        <p:spPr>
          <a:xfrm>
            <a:off x="457200" y="304800"/>
            <a:ext cx="6851104" cy="1219200"/>
          </a:xfrm>
        </p:spPr>
        <p:txBody>
          <a:bodyPr>
            <a:normAutofit/>
          </a:bodyPr>
          <a:lstStyle/>
          <a:p>
            <a:r>
              <a:rPr lang="es-SV" sz="1900" dirty="0">
                <a:solidFill>
                  <a:schemeClr val="tx1"/>
                </a:solidFill>
              </a:rPr>
              <a:t>3. Contribución del trabajo productivo no remunerado y su relación con el dividendo de género en El Salvador</a:t>
            </a:r>
            <a:endParaRPr lang="en-GB" sz="1900" dirty="0">
              <a:solidFill>
                <a:schemeClr val="tx1"/>
              </a:solidFill>
            </a:endParaRPr>
          </a:p>
        </p:txBody>
      </p:sp>
    </p:spTree>
    <p:extLst>
      <p:ext uri="{BB962C8B-B14F-4D97-AF65-F5344CB8AC3E}">
        <p14:creationId xmlns:p14="http://schemas.microsoft.com/office/powerpoint/2010/main" val="3818728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ADBDD097-E01B-4384-B347-CA830DF23F94}"/>
              </a:ext>
            </a:extLst>
          </p:cNvPr>
          <p:cNvSpPr>
            <a:spLocks noGrp="1"/>
          </p:cNvSpPr>
          <p:nvPr>
            <p:ph type="title"/>
          </p:nvPr>
        </p:nvSpPr>
        <p:spPr>
          <a:xfrm>
            <a:off x="457200" y="304800"/>
            <a:ext cx="6851104" cy="1219200"/>
          </a:xfrm>
        </p:spPr>
        <p:txBody>
          <a:bodyPr>
            <a:normAutofit/>
          </a:bodyPr>
          <a:lstStyle/>
          <a:p>
            <a:r>
              <a:rPr lang="es-SV" sz="1900" dirty="0">
                <a:solidFill>
                  <a:schemeClr val="tx1"/>
                </a:solidFill>
              </a:rPr>
              <a:t>3. Contribución del trabajo productivo no remunerado y su relación con el dividendo de género en El Salvador</a:t>
            </a:r>
            <a:endParaRPr lang="en-GB" sz="1900" dirty="0">
              <a:solidFill>
                <a:schemeClr val="tx1"/>
              </a:solidFill>
            </a:endParaRPr>
          </a:p>
        </p:txBody>
      </p:sp>
      <p:pic>
        <p:nvPicPr>
          <p:cNvPr id="2" name="Imagen 1">
            <a:extLst>
              <a:ext uri="{FF2B5EF4-FFF2-40B4-BE49-F238E27FC236}">
                <a16:creationId xmlns:a16="http://schemas.microsoft.com/office/drawing/2014/main" id="{41F11C38-2737-4BBD-92B4-A3227D1084D1}"/>
              </a:ext>
            </a:extLst>
          </p:cNvPr>
          <p:cNvPicPr>
            <a:picLocks noChangeAspect="1"/>
          </p:cNvPicPr>
          <p:nvPr/>
        </p:nvPicPr>
        <p:blipFill>
          <a:blip r:embed="rId2"/>
          <a:stretch>
            <a:fillRect/>
          </a:stretch>
        </p:blipFill>
        <p:spPr>
          <a:xfrm>
            <a:off x="1158036" y="1772815"/>
            <a:ext cx="7086372" cy="4567943"/>
          </a:xfrm>
          <a:prstGeom prst="rect">
            <a:avLst/>
          </a:prstGeom>
        </p:spPr>
      </p:pic>
    </p:spTree>
    <p:extLst>
      <p:ext uri="{BB962C8B-B14F-4D97-AF65-F5344CB8AC3E}">
        <p14:creationId xmlns:p14="http://schemas.microsoft.com/office/powerpoint/2010/main" val="2892868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48052DE-2D23-4F4F-809C-FB348DDC484B}"/>
              </a:ext>
            </a:extLst>
          </p:cNvPr>
          <p:cNvPicPr>
            <a:picLocks noChangeAspect="1"/>
          </p:cNvPicPr>
          <p:nvPr/>
        </p:nvPicPr>
        <p:blipFill>
          <a:blip r:embed="rId2"/>
          <a:stretch>
            <a:fillRect/>
          </a:stretch>
        </p:blipFill>
        <p:spPr>
          <a:xfrm>
            <a:off x="1158035" y="1700808"/>
            <a:ext cx="7037599" cy="4536504"/>
          </a:xfrm>
          <a:prstGeom prst="rect">
            <a:avLst/>
          </a:prstGeom>
        </p:spPr>
      </p:pic>
      <p:sp>
        <p:nvSpPr>
          <p:cNvPr id="5" name="Título 1">
            <a:extLst>
              <a:ext uri="{FF2B5EF4-FFF2-40B4-BE49-F238E27FC236}">
                <a16:creationId xmlns:a16="http://schemas.microsoft.com/office/drawing/2014/main" id="{653822DC-C5BF-4019-AA3C-5CD34271BBAD}"/>
              </a:ext>
            </a:extLst>
          </p:cNvPr>
          <p:cNvSpPr>
            <a:spLocks noGrp="1"/>
          </p:cNvSpPr>
          <p:nvPr>
            <p:ph type="title"/>
          </p:nvPr>
        </p:nvSpPr>
        <p:spPr>
          <a:xfrm>
            <a:off x="457200" y="304800"/>
            <a:ext cx="6851104" cy="1219200"/>
          </a:xfrm>
        </p:spPr>
        <p:txBody>
          <a:bodyPr>
            <a:normAutofit/>
          </a:bodyPr>
          <a:lstStyle/>
          <a:p>
            <a:r>
              <a:rPr lang="es-SV" sz="1900" dirty="0">
                <a:solidFill>
                  <a:schemeClr val="tx1"/>
                </a:solidFill>
              </a:rPr>
              <a:t>3. Contribución del trabajo productivo no remunerado y su relación con el dividendo de género en El Salvador</a:t>
            </a:r>
            <a:endParaRPr lang="en-GB" sz="1900" dirty="0">
              <a:solidFill>
                <a:schemeClr val="tx1"/>
              </a:solidFill>
            </a:endParaRPr>
          </a:p>
        </p:txBody>
      </p:sp>
    </p:spTree>
    <p:extLst>
      <p:ext uri="{BB962C8B-B14F-4D97-AF65-F5344CB8AC3E}">
        <p14:creationId xmlns:p14="http://schemas.microsoft.com/office/powerpoint/2010/main" val="1696454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CuadroTexto">
            <a:extLst>
              <a:ext uri="{FF2B5EF4-FFF2-40B4-BE49-F238E27FC236}">
                <a16:creationId xmlns:a16="http://schemas.microsoft.com/office/drawing/2014/main" id="{2137CA94-8591-4FD6-8276-459A9937F0F7}"/>
              </a:ext>
            </a:extLst>
          </p:cNvPr>
          <p:cNvSpPr txBox="1"/>
          <p:nvPr/>
        </p:nvSpPr>
        <p:spPr>
          <a:xfrm>
            <a:off x="1667340" y="2470031"/>
            <a:ext cx="5582952" cy="276999"/>
          </a:xfrm>
          <a:prstGeom prst="rect">
            <a:avLst/>
          </a:prstGeom>
          <a:noFill/>
        </p:spPr>
        <p:txBody>
          <a:bodyPr wrap="square" rtlCol="0">
            <a:spAutoFit/>
          </a:bodyPr>
          <a:lstStyle/>
          <a:p>
            <a:r>
              <a:rPr lang="en-US" sz="1200" b="1" dirty="0"/>
              <a:t>El Salvador 2018-2050. </a:t>
            </a:r>
            <a:r>
              <a:rPr lang="en-US" sz="1200" b="1" dirty="0" err="1"/>
              <a:t>Dividendo</a:t>
            </a:r>
            <a:r>
              <a:rPr lang="en-US" sz="1200" b="1" dirty="0"/>
              <a:t> </a:t>
            </a:r>
            <a:r>
              <a:rPr lang="en-US" sz="1200" b="1" dirty="0" err="1"/>
              <a:t>demográfico</a:t>
            </a:r>
            <a:r>
              <a:rPr lang="en-US" sz="1200" b="1" dirty="0"/>
              <a:t> actual e </a:t>
            </a:r>
            <a:r>
              <a:rPr lang="en-US" sz="1200" b="1" dirty="0" err="1"/>
              <a:t>hipotético</a:t>
            </a:r>
            <a:r>
              <a:rPr lang="en-US" sz="1200" b="1" dirty="0"/>
              <a:t> </a:t>
            </a:r>
            <a:endParaRPr lang="es-ES" sz="1200" b="1" dirty="0"/>
          </a:p>
        </p:txBody>
      </p:sp>
      <p:sp>
        <p:nvSpPr>
          <p:cNvPr id="9" name="CuadroTexto 8">
            <a:extLst>
              <a:ext uri="{FF2B5EF4-FFF2-40B4-BE49-F238E27FC236}">
                <a16:creationId xmlns:a16="http://schemas.microsoft.com/office/drawing/2014/main" id="{F031F86C-E303-4F29-9C93-138084EC60BD}"/>
              </a:ext>
            </a:extLst>
          </p:cNvPr>
          <p:cNvSpPr txBox="1"/>
          <p:nvPr/>
        </p:nvSpPr>
        <p:spPr>
          <a:xfrm>
            <a:off x="457200" y="1702549"/>
            <a:ext cx="8003232" cy="646331"/>
          </a:xfrm>
          <a:prstGeom prst="rect">
            <a:avLst/>
          </a:prstGeom>
          <a:noFill/>
        </p:spPr>
        <p:txBody>
          <a:bodyPr wrap="square" rtlCol="0">
            <a:spAutoFit/>
          </a:bodyPr>
          <a:lstStyle/>
          <a:p>
            <a:r>
              <a:rPr lang="es-SV" dirty="0"/>
              <a:t>Simulando el impacto de un incremento en la participación de las mujeres en el mercado laboral de </a:t>
            </a:r>
            <a:r>
              <a:rPr lang="es-SV" dirty="0">
                <a:solidFill>
                  <a:srgbClr val="FF0000"/>
                </a:solidFill>
              </a:rPr>
              <a:t>42.18% </a:t>
            </a:r>
            <a:r>
              <a:rPr lang="es-SV" dirty="0"/>
              <a:t>a </a:t>
            </a:r>
            <a:r>
              <a:rPr lang="es-SV" dirty="0">
                <a:solidFill>
                  <a:srgbClr val="FF0000"/>
                </a:solidFill>
              </a:rPr>
              <a:t>50.00% </a:t>
            </a:r>
            <a:r>
              <a:rPr lang="es-SV" dirty="0"/>
              <a:t>en el dividendo demográfico</a:t>
            </a:r>
            <a:endParaRPr lang="en-GB" dirty="0"/>
          </a:p>
        </p:txBody>
      </p:sp>
      <p:pic>
        <p:nvPicPr>
          <p:cNvPr id="3" name="Imagen 2">
            <a:extLst>
              <a:ext uri="{FF2B5EF4-FFF2-40B4-BE49-F238E27FC236}">
                <a16:creationId xmlns:a16="http://schemas.microsoft.com/office/drawing/2014/main" id="{B32848A2-FC9D-4EC2-85BD-8304B8809BC0}"/>
              </a:ext>
            </a:extLst>
          </p:cNvPr>
          <p:cNvPicPr>
            <a:picLocks noChangeAspect="1"/>
          </p:cNvPicPr>
          <p:nvPr/>
        </p:nvPicPr>
        <p:blipFill>
          <a:blip r:embed="rId2"/>
          <a:stretch>
            <a:fillRect/>
          </a:stretch>
        </p:blipFill>
        <p:spPr>
          <a:xfrm>
            <a:off x="1513588" y="2829583"/>
            <a:ext cx="5582952" cy="3359076"/>
          </a:xfrm>
          <a:prstGeom prst="rect">
            <a:avLst/>
          </a:prstGeom>
        </p:spPr>
      </p:pic>
      <p:sp>
        <p:nvSpPr>
          <p:cNvPr id="11" name="Título 1">
            <a:extLst>
              <a:ext uri="{FF2B5EF4-FFF2-40B4-BE49-F238E27FC236}">
                <a16:creationId xmlns:a16="http://schemas.microsoft.com/office/drawing/2014/main" id="{17F9F7CC-0026-48D4-A340-C8E8042F64B4}"/>
              </a:ext>
            </a:extLst>
          </p:cNvPr>
          <p:cNvSpPr txBox="1">
            <a:spLocks/>
          </p:cNvSpPr>
          <p:nvPr/>
        </p:nvSpPr>
        <p:spPr bwMode="auto">
          <a:xfrm>
            <a:off x="457200" y="304800"/>
            <a:ext cx="6851104"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200" kern="1200">
                <a:solidFill>
                  <a:schemeClr val="bg1">
                    <a:lumMod val="50000"/>
                  </a:schemeClr>
                </a:solidFill>
                <a:latin typeface="Verdana"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SV" sz="1900" dirty="0">
                <a:solidFill>
                  <a:schemeClr val="tx1"/>
                </a:solidFill>
              </a:rPr>
              <a:t>3. Contribución del trabajo productivo no remunerado y su relación con el dividendo de género en El Salvador</a:t>
            </a:r>
            <a:endParaRPr lang="en-GB" sz="1900" dirty="0">
              <a:solidFill>
                <a:schemeClr val="tx1"/>
              </a:solidFill>
            </a:endParaRPr>
          </a:p>
        </p:txBody>
      </p:sp>
      <p:sp>
        <p:nvSpPr>
          <p:cNvPr id="12" name="9 CuadroTexto">
            <a:extLst>
              <a:ext uri="{FF2B5EF4-FFF2-40B4-BE49-F238E27FC236}">
                <a16:creationId xmlns:a16="http://schemas.microsoft.com/office/drawing/2014/main" id="{00575839-ED7D-48FF-B60E-20D3CCB3BF6D}"/>
              </a:ext>
            </a:extLst>
          </p:cNvPr>
          <p:cNvSpPr txBox="1"/>
          <p:nvPr/>
        </p:nvSpPr>
        <p:spPr>
          <a:xfrm>
            <a:off x="1326468" y="6246127"/>
            <a:ext cx="6264696" cy="246221"/>
          </a:xfrm>
          <a:prstGeom prst="rect">
            <a:avLst/>
          </a:prstGeom>
          <a:noFill/>
        </p:spPr>
        <p:txBody>
          <a:bodyPr wrap="square" rtlCol="0">
            <a:spAutoFit/>
          </a:bodyPr>
          <a:lstStyle/>
          <a:p>
            <a:r>
              <a:rPr lang="es-SV" sz="1000" dirty="0"/>
              <a:t>Fuente: Elaboración propia con base en Peña y Rivera (2016) y </a:t>
            </a:r>
            <a:r>
              <a:rPr lang="es-SV" sz="1000" dirty="0" err="1"/>
              <a:t>Digestyc</a:t>
            </a:r>
            <a:r>
              <a:rPr lang="es-SV" sz="1000" dirty="0"/>
              <a:t> et al. (2010).</a:t>
            </a:r>
            <a:endParaRPr lang="es-ES" sz="1000" dirty="0"/>
          </a:p>
        </p:txBody>
      </p:sp>
    </p:spTree>
    <p:extLst>
      <p:ext uri="{BB962C8B-B14F-4D97-AF65-F5344CB8AC3E}">
        <p14:creationId xmlns:p14="http://schemas.microsoft.com/office/powerpoint/2010/main" val="1695557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C4459A3-E9E0-4D85-84BC-92723933A14D}"/>
              </a:ext>
            </a:extLst>
          </p:cNvPr>
          <p:cNvSpPr>
            <a:spLocks noGrp="1"/>
          </p:cNvSpPr>
          <p:nvPr>
            <p:ph type="title"/>
          </p:nvPr>
        </p:nvSpPr>
        <p:spPr>
          <a:xfrm>
            <a:off x="457200" y="304800"/>
            <a:ext cx="6851104" cy="1219200"/>
          </a:xfrm>
        </p:spPr>
        <p:txBody>
          <a:bodyPr>
            <a:normAutofit/>
          </a:bodyPr>
          <a:lstStyle/>
          <a:p>
            <a:r>
              <a:rPr lang="es-SV" sz="1900" dirty="0">
                <a:solidFill>
                  <a:schemeClr val="tx1"/>
                </a:solidFill>
              </a:rPr>
              <a:t>3. Contribución del trabajo productivo no remunerado y su relación con el dividendo de género en El Salvador</a:t>
            </a:r>
            <a:endParaRPr lang="en-GB" sz="1900" dirty="0">
              <a:solidFill>
                <a:schemeClr val="tx1"/>
              </a:solidFill>
            </a:endParaRPr>
          </a:p>
        </p:txBody>
      </p:sp>
      <p:graphicFrame>
        <p:nvGraphicFramePr>
          <p:cNvPr id="5" name="Tabla 4">
            <a:extLst>
              <a:ext uri="{FF2B5EF4-FFF2-40B4-BE49-F238E27FC236}">
                <a16:creationId xmlns:a16="http://schemas.microsoft.com/office/drawing/2014/main" id="{641B2F54-D692-4641-8BC9-04E04D030DAC}"/>
              </a:ext>
            </a:extLst>
          </p:cNvPr>
          <p:cNvGraphicFramePr>
            <a:graphicFrameLocks noGrp="1"/>
          </p:cNvGraphicFramePr>
          <p:nvPr>
            <p:extLst>
              <p:ext uri="{D42A27DB-BD31-4B8C-83A1-F6EECF244321}">
                <p14:modId xmlns:p14="http://schemas.microsoft.com/office/powerpoint/2010/main" val="3838196241"/>
              </p:ext>
            </p:extLst>
          </p:nvPr>
        </p:nvGraphicFramePr>
        <p:xfrm>
          <a:off x="1019495" y="2132856"/>
          <a:ext cx="7296921" cy="3528394"/>
        </p:xfrm>
        <a:graphic>
          <a:graphicData uri="http://schemas.openxmlformats.org/drawingml/2006/table">
            <a:tbl>
              <a:tblPr>
                <a:tableStyleId>{E8B1032C-EA38-4F05-BA0D-38AFFFC7BED3}</a:tableStyleId>
              </a:tblPr>
              <a:tblGrid>
                <a:gridCol w="2683784">
                  <a:extLst>
                    <a:ext uri="{9D8B030D-6E8A-4147-A177-3AD203B41FA5}">
                      <a16:colId xmlns:a16="http://schemas.microsoft.com/office/drawing/2014/main" val="786430392"/>
                    </a:ext>
                  </a:extLst>
                </a:gridCol>
                <a:gridCol w="2238547">
                  <a:extLst>
                    <a:ext uri="{9D8B030D-6E8A-4147-A177-3AD203B41FA5}">
                      <a16:colId xmlns:a16="http://schemas.microsoft.com/office/drawing/2014/main" val="1490900552"/>
                    </a:ext>
                  </a:extLst>
                </a:gridCol>
                <a:gridCol w="791530">
                  <a:extLst>
                    <a:ext uri="{9D8B030D-6E8A-4147-A177-3AD203B41FA5}">
                      <a16:colId xmlns:a16="http://schemas.microsoft.com/office/drawing/2014/main" val="1936464973"/>
                    </a:ext>
                  </a:extLst>
                </a:gridCol>
                <a:gridCol w="791530">
                  <a:extLst>
                    <a:ext uri="{9D8B030D-6E8A-4147-A177-3AD203B41FA5}">
                      <a16:colId xmlns:a16="http://schemas.microsoft.com/office/drawing/2014/main" val="3450312669"/>
                    </a:ext>
                  </a:extLst>
                </a:gridCol>
                <a:gridCol w="791530">
                  <a:extLst>
                    <a:ext uri="{9D8B030D-6E8A-4147-A177-3AD203B41FA5}">
                      <a16:colId xmlns:a16="http://schemas.microsoft.com/office/drawing/2014/main" val="1006930995"/>
                    </a:ext>
                  </a:extLst>
                </a:gridCol>
              </a:tblGrid>
              <a:tr h="1099206">
                <a:tc gridSpan="2">
                  <a:txBody>
                    <a:bodyPr/>
                    <a:lstStyle/>
                    <a:p>
                      <a:pPr algn="ctr" fontAlgn="b"/>
                      <a:r>
                        <a:rPr lang="es-SV" sz="1300" u="none" strike="noStrike" dirty="0">
                          <a:effectLst/>
                        </a:rPr>
                        <a:t>PIB crecimiento 2% 2018-2033</a:t>
                      </a:r>
                      <a:endParaRPr lang="en-GB" sz="13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a:txBody>
                    <a:bodyPr/>
                    <a:lstStyle/>
                    <a:p>
                      <a:pPr algn="l" fontAlgn="b"/>
                      <a:r>
                        <a:rPr lang="es-SV" sz="1300" u="none" strike="noStrike">
                          <a:effectLst/>
                        </a:rPr>
                        <a:t>1970-2033</a:t>
                      </a:r>
                      <a:endParaRPr lang="en-GB" sz="13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SV" sz="1300" u="none" strike="noStrike">
                          <a:effectLst/>
                        </a:rPr>
                        <a:t>2018-2033</a:t>
                      </a:r>
                      <a:endParaRPr lang="en-GB" sz="13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SV" sz="1300" u="none" strike="noStrike">
                          <a:effectLst/>
                        </a:rPr>
                        <a:t>2034-2050</a:t>
                      </a:r>
                      <a:endParaRPr lang="en-GB" sz="13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12597170"/>
                  </a:ext>
                </a:extLst>
              </a:tr>
              <a:tr h="607297">
                <a:tc rowSpan="2">
                  <a:txBody>
                    <a:bodyPr/>
                    <a:lstStyle/>
                    <a:p>
                      <a:pPr algn="ctr" fontAlgn="b"/>
                      <a:r>
                        <a:rPr lang="es-SV" sz="1300" b="0" i="0" u="none" strike="noStrike" dirty="0">
                          <a:solidFill>
                            <a:srgbClr val="000000"/>
                          </a:solidFill>
                          <a:effectLst/>
                          <a:latin typeface="Calibri" panose="020F0502020204030204" pitchFamily="34" charset="0"/>
                        </a:rPr>
                        <a:t>Dividendo acumulado</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SV" sz="1300" b="0" i="0" u="none" strike="noStrike" dirty="0">
                          <a:solidFill>
                            <a:srgbClr val="000000"/>
                          </a:solidFill>
                          <a:effectLst/>
                          <a:latin typeface="Calibri" panose="020F0502020204030204" pitchFamily="34" charset="0"/>
                        </a:rPr>
                        <a:t>Actual</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SV" sz="1300" u="none" strike="noStrike">
                          <a:effectLst/>
                        </a:rPr>
                        <a:t>22.35</a:t>
                      </a:r>
                      <a:endParaRPr lang="en-GB" sz="13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SV" sz="1300" u="none" strike="noStrike">
                          <a:effectLst/>
                        </a:rPr>
                        <a:t>4.997</a:t>
                      </a:r>
                      <a:endParaRPr lang="en-GB" sz="13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SV" sz="1300" u="none" strike="noStrike">
                          <a:effectLst/>
                        </a:rPr>
                        <a:t>-0.403</a:t>
                      </a:r>
                      <a:endParaRPr lang="en-GB" sz="13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78248434"/>
                  </a:ext>
                </a:extLst>
              </a:tr>
              <a:tr h="607297">
                <a:tc vMerge="1">
                  <a:txBody>
                    <a:bodyPr/>
                    <a:lstStyle/>
                    <a:p>
                      <a:endParaRPr lang="en-GB"/>
                    </a:p>
                  </a:txBody>
                  <a:tcPr/>
                </a:tc>
                <a:tc>
                  <a:txBody>
                    <a:bodyPr/>
                    <a:lstStyle/>
                    <a:p>
                      <a:pPr algn="l" fontAlgn="b"/>
                      <a:r>
                        <a:rPr lang="es-SV" sz="1300" b="0" i="0" u="none" strike="noStrike" dirty="0">
                          <a:solidFill>
                            <a:srgbClr val="000000"/>
                          </a:solidFill>
                          <a:effectLst/>
                          <a:latin typeface="Calibri" panose="020F0502020204030204" pitchFamily="34" charset="0"/>
                        </a:rPr>
                        <a:t>Hipotético</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SV" sz="1300" u="none" strike="noStrike">
                          <a:effectLst/>
                        </a:rPr>
                        <a:t>24.06</a:t>
                      </a:r>
                      <a:endParaRPr lang="en-GB" sz="13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SV" sz="1300" u="none" strike="noStrike">
                          <a:effectLst/>
                        </a:rPr>
                        <a:t>5.634</a:t>
                      </a:r>
                      <a:endParaRPr lang="en-GB" sz="13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SV" sz="1300" u="none" strike="noStrike">
                          <a:effectLst/>
                        </a:rPr>
                        <a:t>1.356</a:t>
                      </a:r>
                      <a:endParaRPr lang="en-GB" sz="13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275696"/>
                  </a:ext>
                </a:extLst>
              </a:tr>
              <a:tr h="607297">
                <a:tc rowSpan="2">
                  <a:txBody>
                    <a:bodyPr/>
                    <a:lstStyle/>
                    <a:p>
                      <a:pPr algn="ctr" fontAlgn="b"/>
                      <a:r>
                        <a:rPr lang="es-SV" sz="1300" b="0" i="0" u="none" strike="noStrike" dirty="0">
                          <a:solidFill>
                            <a:srgbClr val="000000"/>
                          </a:solidFill>
                          <a:effectLst/>
                          <a:latin typeface="Calibri" panose="020F0502020204030204" pitchFamily="34" charset="0"/>
                        </a:rPr>
                        <a:t>Tasa promedio de crecimiento del dividendo</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SV" sz="1300" b="0" i="0" u="none" strike="noStrike" dirty="0">
                          <a:solidFill>
                            <a:srgbClr val="000000"/>
                          </a:solidFill>
                          <a:effectLst/>
                          <a:latin typeface="Calibri" panose="020F0502020204030204" pitchFamily="34" charset="0"/>
                        </a:rPr>
                        <a:t>Actual</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SV" sz="1300" u="none" strike="noStrike">
                          <a:effectLst/>
                        </a:rPr>
                        <a:t>0.349</a:t>
                      </a:r>
                      <a:endParaRPr lang="en-GB" sz="13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SV" sz="1300" u="none" strike="noStrike">
                          <a:effectLst/>
                        </a:rPr>
                        <a:t>0.312</a:t>
                      </a:r>
                      <a:endParaRPr lang="en-GB" sz="13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SV" sz="1300" u="none" strike="noStrike">
                          <a:effectLst/>
                        </a:rPr>
                        <a:t>-0.024</a:t>
                      </a:r>
                      <a:endParaRPr lang="en-GB" sz="13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0001857"/>
                  </a:ext>
                </a:extLst>
              </a:tr>
              <a:tr h="607297">
                <a:tc vMerge="1">
                  <a:txBody>
                    <a:bodyPr/>
                    <a:lstStyle/>
                    <a:p>
                      <a:endParaRPr lang="en-GB"/>
                    </a:p>
                  </a:txBody>
                  <a:tcPr/>
                </a:tc>
                <a:tc>
                  <a:txBody>
                    <a:bodyPr/>
                    <a:lstStyle/>
                    <a:p>
                      <a:pPr algn="l" fontAlgn="b"/>
                      <a:r>
                        <a:rPr lang="es-SV" sz="1300" b="0" i="0" u="none" strike="noStrike" dirty="0">
                          <a:solidFill>
                            <a:srgbClr val="000000"/>
                          </a:solidFill>
                          <a:effectLst/>
                          <a:latin typeface="Calibri" panose="020F0502020204030204" pitchFamily="34" charset="0"/>
                        </a:rPr>
                        <a:t>hipotético</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SV" sz="1300" u="none" strike="noStrike">
                          <a:effectLst/>
                        </a:rPr>
                        <a:t>0.376</a:t>
                      </a:r>
                      <a:endParaRPr lang="en-GB" sz="13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SV" sz="1300" u="none" strike="noStrike">
                          <a:effectLst/>
                        </a:rPr>
                        <a:t>0.352</a:t>
                      </a:r>
                      <a:endParaRPr lang="en-GB" sz="13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SV" sz="1300" u="none" strike="noStrike" dirty="0">
                          <a:effectLst/>
                        </a:rPr>
                        <a:t>0.08</a:t>
                      </a:r>
                      <a:endParaRPr lang="en-GB" sz="13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52658672"/>
                  </a:ext>
                </a:extLst>
              </a:tr>
            </a:tbl>
          </a:graphicData>
        </a:graphic>
      </p:graphicFrame>
      <p:sp>
        <p:nvSpPr>
          <p:cNvPr id="7" name="9 CuadroTexto">
            <a:extLst>
              <a:ext uri="{FF2B5EF4-FFF2-40B4-BE49-F238E27FC236}">
                <a16:creationId xmlns:a16="http://schemas.microsoft.com/office/drawing/2014/main" id="{AFA580A8-2092-4EE9-9512-70D2FCB0F10E}"/>
              </a:ext>
            </a:extLst>
          </p:cNvPr>
          <p:cNvSpPr txBox="1"/>
          <p:nvPr/>
        </p:nvSpPr>
        <p:spPr>
          <a:xfrm>
            <a:off x="1002582" y="5804368"/>
            <a:ext cx="6264696" cy="246221"/>
          </a:xfrm>
          <a:prstGeom prst="rect">
            <a:avLst/>
          </a:prstGeom>
          <a:noFill/>
        </p:spPr>
        <p:txBody>
          <a:bodyPr wrap="square" rtlCol="0">
            <a:spAutoFit/>
          </a:bodyPr>
          <a:lstStyle/>
          <a:p>
            <a:r>
              <a:rPr lang="es-SV" sz="1000" dirty="0"/>
              <a:t>Fuente: Elaboración propia con base en Peña y Rivera (2018) y </a:t>
            </a:r>
            <a:r>
              <a:rPr lang="es-SV" sz="1000" dirty="0" err="1"/>
              <a:t>Digestyc</a:t>
            </a:r>
            <a:r>
              <a:rPr lang="es-SV" sz="1000" dirty="0"/>
              <a:t> et al. (2010)</a:t>
            </a:r>
            <a:r>
              <a:rPr lang="en-US" sz="1000" dirty="0"/>
              <a:t>.</a:t>
            </a:r>
            <a:endParaRPr lang="es-ES" sz="1000" dirty="0"/>
          </a:p>
        </p:txBody>
      </p:sp>
      <p:sp>
        <p:nvSpPr>
          <p:cNvPr id="8" name="5 CuadroTexto">
            <a:extLst>
              <a:ext uri="{FF2B5EF4-FFF2-40B4-BE49-F238E27FC236}">
                <a16:creationId xmlns:a16="http://schemas.microsoft.com/office/drawing/2014/main" id="{C1A4D82D-5DCC-48FD-BE2B-DBF1995F2418}"/>
              </a:ext>
            </a:extLst>
          </p:cNvPr>
          <p:cNvSpPr txBox="1"/>
          <p:nvPr/>
        </p:nvSpPr>
        <p:spPr>
          <a:xfrm>
            <a:off x="1876479" y="1689928"/>
            <a:ext cx="5582952" cy="276999"/>
          </a:xfrm>
          <a:prstGeom prst="rect">
            <a:avLst/>
          </a:prstGeom>
          <a:noFill/>
        </p:spPr>
        <p:txBody>
          <a:bodyPr wrap="square" rtlCol="0">
            <a:spAutoFit/>
          </a:bodyPr>
          <a:lstStyle/>
          <a:p>
            <a:r>
              <a:rPr lang="en-US" sz="1200" b="1" dirty="0"/>
              <a:t>El Salvador 1970-2050. </a:t>
            </a:r>
            <a:r>
              <a:rPr lang="en-US" sz="1200" b="1" dirty="0" err="1"/>
              <a:t>Dividendo</a:t>
            </a:r>
            <a:r>
              <a:rPr lang="en-US" sz="1200" b="1" dirty="0"/>
              <a:t> </a:t>
            </a:r>
            <a:r>
              <a:rPr lang="en-US" sz="1200" b="1" dirty="0" err="1"/>
              <a:t>demográfico</a:t>
            </a:r>
            <a:r>
              <a:rPr lang="en-US" sz="1200" b="1" dirty="0"/>
              <a:t> actual e </a:t>
            </a:r>
            <a:r>
              <a:rPr lang="en-US" sz="1200" b="1" dirty="0" err="1"/>
              <a:t>hipotético</a:t>
            </a:r>
            <a:endParaRPr lang="es-ES" sz="1200" b="1" dirty="0"/>
          </a:p>
        </p:txBody>
      </p:sp>
    </p:spTree>
    <p:extLst>
      <p:ext uri="{BB962C8B-B14F-4D97-AF65-F5344CB8AC3E}">
        <p14:creationId xmlns:p14="http://schemas.microsoft.com/office/powerpoint/2010/main" val="4032084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238745F-8125-40CD-9647-3DBDC433A734}"/>
              </a:ext>
            </a:extLst>
          </p:cNvPr>
          <p:cNvSpPr>
            <a:spLocks noGrp="1"/>
          </p:cNvSpPr>
          <p:nvPr>
            <p:ph type="title"/>
          </p:nvPr>
        </p:nvSpPr>
        <p:spPr>
          <a:xfrm>
            <a:off x="457200" y="304800"/>
            <a:ext cx="6851104" cy="1219200"/>
          </a:xfrm>
        </p:spPr>
        <p:txBody>
          <a:bodyPr>
            <a:normAutofit/>
          </a:bodyPr>
          <a:lstStyle/>
          <a:p>
            <a:r>
              <a:rPr lang="es-SV" sz="1900" dirty="0">
                <a:solidFill>
                  <a:schemeClr val="tx1"/>
                </a:solidFill>
              </a:rPr>
              <a:t>3. Contribución del trabajo productivo no remunerado y su relación con el dividendo de género en El Salvador</a:t>
            </a:r>
            <a:endParaRPr lang="en-GB" sz="1900" dirty="0">
              <a:solidFill>
                <a:schemeClr val="tx1"/>
              </a:solidFill>
            </a:endParaRPr>
          </a:p>
        </p:txBody>
      </p:sp>
      <p:graphicFrame>
        <p:nvGraphicFramePr>
          <p:cNvPr id="5" name="Tabla 4">
            <a:extLst>
              <a:ext uri="{FF2B5EF4-FFF2-40B4-BE49-F238E27FC236}">
                <a16:creationId xmlns:a16="http://schemas.microsoft.com/office/drawing/2014/main" id="{F89E1A6E-6ABB-48E9-AED3-731643EBA7D8}"/>
              </a:ext>
            </a:extLst>
          </p:cNvPr>
          <p:cNvGraphicFramePr>
            <a:graphicFrameLocks noGrp="1"/>
          </p:cNvGraphicFramePr>
          <p:nvPr>
            <p:extLst>
              <p:ext uri="{D42A27DB-BD31-4B8C-83A1-F6EECF244321}">
                <p14:modId xmlns:p14="http://schemas.microsoft.com/office/powerpoint/2010/main" val="1954303323"/>
              </p:ext>
            </p:extLst>
          </p:nvPr>
        </p:nvGraphicFramePr>
        <p:xfrm>
          <a:off x="1331455" y="2348880"/>
          <a:ext cx="6851103" cy="3107988"/>
        </p:xfrm>
        <a:graphic>
          <a:graphicData uri="http://schemas.openxmlformats.org/drawingml/2006/table">
            <a:tbl>
              <a:tblPr>
                <a:tableStyleId>{E8B1032C-EA38-4F05-BA0D-38AFFFC7BED3}</a:tableStyleId>
              </a:tblPr>
              <a:tblGrid>
                <a:gridCol w="2827164">
                  <a:extLst>
                    <a:ext uri="{9D8B030D-6E8A-4147-A177-3AD203B41FA5}">
                      <a16:colId xmlns:a16="http://schemas.microsoft.com/office/drawing/2014/main" val="1624220061"/>
                    </a:ext>
                  </a:extLst>
                </a:gridCol>
                <a:gridCol w="1061129">
                  <a:extLst>
                    <a:ext uri="{9D8B030D-6E8A-4147-A177-3AD203B41FA5}">
                      <a16:colId xmlns:a16="http://schemas.microsoft.com/office/drawing/2014/main" val="2820582796"/>
                    </a:ext>
                  </a:extLst>
                </a:gridCol>
                <a:gridCol w="1465346">
                  <a:extLst>
                    <a:ext uri="{9D8B030D-6E8A-4147-A177-3AD203B41FA5}">
                      <a16:colId xmlns:a16="http://schemas.microsoft.com/office/drawing/2014/main" val="1940190472"/>
                    </a:ext>
                  </a:extLst>
                </a:gridCol>
                <a:gridCol w="1497464">
                  <a:extLst>
                    <a:ext uri="{9D8B030D-6E8A-4147-A177-3AD203B41FA5}">
                      <a16:colId xmlns:a16="http://schemas.microsoft.com/office/drawing/2014/main" val="2447469030"/>
                    </a:ext>
                  </a:extLst>
                </a:gridCol>
              </a:tblGrid>
              <a:tr h="1363087">
                <a:tc>
                  <a:txBody>
                    <a:bodyPr/>
                    <a:lstStyle/>
                    <a:p>
                      <a:pPr algn="ctr">
                        <a:lnSpc>
                          <a:spcPct val="115000"/>
                        </a:lnSpc>
                        <a:spcAft>
                          <a:spcPts val="0"/>
                        </a:spcAft>
                      </a:pPr>
                      <a:r>
                        <a:rPr lang="es-SV"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Actividad</a:t>
                      </a:r>
                      <a:endParaRPr lang="en-GB"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SV"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 de horas de cuidado por día (demanda)</a:t>
                      </a:r>
                      <a:endParaRPr lang="en-GB" sz="15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SV"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GB"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SV"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Personas para suplir demanda de cuidado (8 horas diarias)</a:t>
                      </a:r>
                      <a:endParaRPr lang="en-GB" sz="15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SV"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endParaRPr lang="en-GB"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SV"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Número de personas para cuidar 10 personas a la vez</a:t>
                      </a:r>
                      <a:endParaRPr lang="en-GB" sz="15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SV"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endParaRPr lang="en-GB"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28307851"/>
                  </a:ext>
                </a:extLst>
              </a:tr>
              <a:tr h="772838">
                <a:tc>
                  <a:txBody>
                    <a:bodyPr/>
                    <a:lstStyle/>
                    <a:p>
                      <a:pPr>
                        <a:lnSpc>
                          <a:spcPct val="115000"/>
                        </a:lnSpc>
                        <a:spcAft>
                          <a:spcPts val="0"/>
                        </a:spcAft>
                      </a:pPr>
                      <a:r>
                        <a:rPr lang="es-SV"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Cuidado de niños y niñas (interior y fuera del hogar)</a:t>
                      </a:r>
                      <a:endParaRPr lang="en-GB"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SV"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440,248</a:t>
                      </a:r>
                      <a:endParaRPr lang="en-GB"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SV"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55,031</a:t>
                      </a:r>
                      <a:endParaRPr lang="en-GB"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SV"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5,503</a:t>
                      </a:r>
                      <a:endParaRPr lang="en-GB"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59448637"/>
                  </a:ext>
                </a:extLst>
              </a:tr>
              <a:tr h="772838">
                <a:tc>
                  <a:txBody>
                    <a:bodyPr/>
                    <a:lstStyle/>
                    <a:p>
                      <a:pPr>
                        <a:lnSpc>
                          <a:spcPct val="115000"/>
                        </a:lnSpc>
                        <a:spcAft>
                          <a:spcPts val="0"/>
                        </a:spcAft>
                      </a:pPr>
                      <a:r>
                        <a:rPr lang="es-SV"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Cuidado de adultos/as y personas mayores (al interior y fuera del hogar)</a:t>
                      </a:r>
                      <a:endParaRPr lang="en-GB"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SV"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20,928</a:t>
                      </a:r>
                      <a:endParaRPr lang="en-GB"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SV"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2,616</a:t>
                      </a:r>
                      <a:endParaRPr lang="en-GB"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SV"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262</a:t>
                      </a:r>
                      <a:endParaRPr lang="en-GB"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8646323"/>
                  </a:ext>
                </a:extLst>
              </a:tr>
            </a:tbl>
          </a:graphicData>
        </a:graphic>
      </p:graphicFrame>
      <p:sp>
        <p:nvSpPr>
          <p:cNvPr id="6" name="9 CuadroTexto">
            <a:extLst>
              <a:ext uri="{FF2B5EF4-FFF2-40B4-BE49-F238E27FC236}">
                <a16:creationId xmlns:a16="http://schemas.microsoft.com/office/drawing/2014/main" id="{41FDE79A-FF30-4C95-9263-BD248C774B9B}"/>
              </a:ext>
            </a:extLst>
          </p:cNvPr>
          <p:cNvSpPr txBox="1"/>
          <p:nvPr/>
        </p:nvSpPr>
        <p:spPr>
          <a:xfrm>
            <a:off x="1331455" y="5456868"/>
            <a:ext cx="6264696" cy="246221"/>
          </a:xfrm>
          <a:prstGeom prst="rect">
            <a:avLst/>
          </a:prstGeom>
          <a:noFill/>
        </p:spPr>
        <p:txBody>
          <a:bodyPr wrap="square" rtlCol="0">
            <a:spAutoFit/>
          </a:bodyPr>
          <a:lstStyle/>
          <a:p>
            <a:r>
              <a:rPr lang="es-SV" sz="1000" dirty="0"/>
              <a:t>Fuente: Elaboración propia con datos de </a:t>
            </a:r>
            <a:r>
              <a:rPr lang="es-SV" sz="1000" dirty="0" err="1"/>
              <a:t>Digestyc</a:t>
            </a:r>
            <a:r>
              <a:rPr lang="es-SV" sz="1000" dirty="0"/>
              <a:t> (2010) y </a:t>
            </a:r>
            <a:r>
              <a:rPr lang="es-SV" sz="1000" dirty="0" err="1"/>
              <a:t>Digestyc</a:t>
            </a:r>
            <a:r>
              <a:rPr lang="es-SV" sz="1000" dirty="0"/>
              <a:t> (2010a)</a:t>
            </a:r>
            <a:r>
              <a:rPr lang="en-US" sz="1000" dirty="0"/>
              <a:t>.</a:t>
            </a:r>
            <a:endParaRPr lang="es-ES" sz="1000" dirty="0"/>
          </a:p>
        </p:txBody>
      </p:sp>
      <p:sp>
        <p:nvSpPr>
          <p:cNvPr id="7" name="5 CuadroTexto">
            <a:extLst>
              <a:ext uri="{FF2B5EF4-FFF2-40B4-BE49-F238E27FC236}">
                <a16:creationId xmlns:a16="http://schemas.microsoft.com/office/drawing/2014/main" id="{EAE1CA0D-B6FC-4731-92A9-02F13FB6E5B2}"/>
              </a:ext>
            </a:extLst>
          </p:cNvPr>
          <p:cNvSpPr txBox="1"/>
          <p:nvPr/>
        </p:nvSpPr>
        <p:spPr>
          <a:xfrm>
            <a:off x="1600711" y="1912938"/>
            <a:ext cx="6312590" cy="276999"/>
          </a:xfrm>
          <a:prstGeom prst="rect">
            <a:avLst/>
          </a:prstGeom>
          <a:noFill/>
        </p:spPr>
        <p:txBody>
          <a:bodyPr wrap="square" rtlCol="0">
            <a:spAutoFit/>
          </a:bodyPr>
          <a:lstStyle/>
          <a:p>
            <a:r>
              <a:rPr lang="en-US" sz="1200" b="1" dirty="0"/>
              <a:t>El Salvador 2010. </a:t>
            </a:r>
            <a:r>
              <a:rPr lang="es-SV" sz="1200" b="1" dirty="0"/>
              <a:t>Demanda de cuidado y personal necesario para suplir demanda</a:t>
            </a:r>
            <a:endParaRPr lang="es-ES" sz="1200" b="1" dirty="0"/>
          </a:p>
        </p:txBody>
      </p:sp>
    </p:spTree>
    <p:extLst>
      <p:ext uri="{BB962C8B-B14F-4D97-AF65-F5344CB8AC3E}">
        <p14:creationId xmlns:p14="http://schemas.microsoft.com/office/powerpoint/2010/main" val="793484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88B9FB3-4008-4ED4-A44B-B37121367B60}"/>
              </a:ext>
            </a:extLst>
          </p:cNvPr>
          <p:cNvSpPr>
            <a:spLocks noGrp="1"/>
          </p:cNvSpPr>
          <p:nvPr>
            <p:ph type="title"/>
          </p:nvPr>
        </p:nvSpPr>
        <p:spPr>
          <a:xfrm>
            <a:off x="457200" y="332656"/>
            <a:ext cx="6851104" cy="1219200"/>
          </a:xfrm>
        </p:spPr>
        <p:txBody>
          <a:bodyPr>
            <a:noAutofit/>
          </a:bodyPr>
          <a:lstStyle/>
          <a:p>
            <a:br>
              <a:rPr lang="en-GB" sz="2000" dirty="0">
                <a:solidFill>
                  <a:schemeClr val="tx1"/>
                </a:solidFill>
              </a:rPr>
            </a:br>
            <a:br>
              <a:rPr lang="en-GB" sz="2000" dirty="0">
                <a:solidFill>
                  <a:schemeClr val="tx1"/>
                </a:solidFill>
              </a:rPr>
            </a:br>
            <a:r>
              <a:rPr lang="en-GB" sz="2000" dirty="0">
                <a:solidFill>
                  <a:schemeClr val="tx1"/>
                </a:solidFill>
              </a:rPr>
              <a:t>4. </a:t>
            </a:r>
            <a:r>
              <a:rPr lang="es-SV" sz="2000" dirty="0">
                <a:solidFill>
                  <a:schemeClr val="tx1"/>
                </a:solidFill>
              </a:rPr>
              <a:t>¿Es el sistema de protección social sostenible en el largo plazo dada la transición demográfica del país?</a:t>
            </a:r>
            <a:br>
              <a:rPr lang="es-SV" sz="2000" dirty="0">
                <a:solidFill>
                  <a:schemeClr val="tx1"/>
                </a:solidFill>
              </a:rPr>
            </a:br>
            <a:br>
              <a:rPr lang="en-GB" sz="2000" dirty="0">
                <a:solidFill>
                  <a:schemeClr val="tx1"/>
                </a:solidFill>
              </a:rPr>
            </a:br>
            <a:endParaRPr lang="en-GB" sz="2000" dirty="0">
              <a:solidFill>
                <a:schemeClr val="tx1"/>
              </a:solidFill>
            </a:endParaRPr>
          </a:p>
        </p:txBody>
      </p:sp>
      <p:sp>
        <p:nvSpPr>
          <p:cNvPr id="9" name="9 CuadroTexto">
            <a:extLst>
              <a:ext uri="{FF2B5EF4-FFF2-40B4-BE49-F238E27FC236}">
                <a16:creationId xmlns:a16="http://schemas.microsoft.com/office/drawing/2014/main" id="{91FD0AFF-15A7-4B88-B6F4-9DD7FF9DB056}"/>
              </a:ext>
            </a:extLst>
          </p:cNvPr>
          <p:cNvSpPr txBox="1"/>
          <p:nvPr/>
        </p:nvSpPr>
        <p:spPr>
          <a:xfrm>
            <a:off x="750404" y="6597352"/>
            <a:ext cx="6264696" cy="246221"/>
          </a:xfrm>
          <a:prstGeom prst="rect">
            <a:avLst/>
          </a:prstGeom>
          <a:noFill/>
        </p:spPr>
        <p:txBody>
          <a:bodyPr wrap="square" rtlCol="0">
            <a:spAutoFit/>
          </a:bodyPr>
          <a:lstStyle/>
          <a:p>
            <a:r>
              <a:rPr lang="en-US" sz="1000" dirty="0"/>
              <a:t>Source: Author´s calculations based on Peña and Rivera (2016).</a:t>
            </a:r>
            <a:endParaRPr lang="es-ES" sz="1000" dirty="0"/>
          </a:p>
        </p:txBody>
      </p:sp>
      <p:pic>
        <p:nvPicPr>
          <p:cNvPr id="2" name="Imagen 1">
            <a:extLst>
              <a:ext uri="{FF2B5EF4-FFF2-40B4-BE49-F238E27FC236}">
                <a16:creationId xmlns:a16="http://schemas.microsoft.com/office/drawing/2014/main" id="{B3B3B056-F5A0-4AFA-B6C2-3A0C4026CF9F}"/>
              </a:ext>
            </a:extLst>
          </p:cNvPr>
          <p:cNvPicPr>
            <a:picLocks noChangeAspect="1"/>
          </p:cNvPicPr>
          <p:nvPr/>
        </p:nvPicPr>
        <p:blipFill>
          <a:blip r:embed="rId2"/>
          <a:stretch>
            <a:fillRect/>
          </a:stretch>
        </p:blipFill>
        <p:spPr>
          <a:xfrm>
            <a:off x="2550604" y="1173670"/>
            <a:ext cx="3605572" cy="2802775"/>
          </a:xfrm>
          <a:prstGeom prst="rect">
            <a:avLst/>
          </a:prstGeom>
        </p:spPr>
      </p:pic>
      <p:pic>
        <p:nvPicPr>
          <p:cNvPr id="3" name="Imagen 2">
            <a:extLst>
              <a:ext uri="{FF2B5EF4-FFF2-40B4-BE49-F238E27FC236}">
                <a16:creationId xmlns:a16="http://schemas.microsoft.com/office/drawing/2014/main" id="{EFFD975D-DC9B-42F9-859B-1995F8F60A92}"/>
              </a:ext>
            </a:extLst>
          </p:cNvPr>
          <p:cNvPicPr>
            <a:picLocks noChangeAspect="1"/>
          </p:cNvPicPr>
          <p:nvPr/>
        </p:nvPicPr>
        <p:blipFill>
          <a:blip r:embed="rId3"/>
          <a:stretch>
            <a:fillRect/>
          </a:stretch>
        </p:blipFill>
        <p:spPr>
          <a:xfrm>
            <a:off x="484624" y="4172762"/>
            <a:ext cx="3853854" cy="2352582"/>
          </a:xfrm>
          <a:prstGeom prst="rect">
            <a:avLst/>
          </a:prstGeom>
        </p:spPr>
      </p:pic>
      <p:pic>
        <p:nvPicPr>
          <p:cNvPr id="5" name="Imagen 4">
            <a:extLst>
              <a:ext uri="{FF2B5EF4-FFF2-40B4-BE49-F238E27FC236}">
                <a16:creationId xmlns:a16="http://schemas.microsoft.com/office/drawing/2014/main" id="{410A9870-F08D-45B3-BBEE-4E84E01B03E3}"/>
              </a:ext>
            </a:extLst>
          </p:cNvPr>
          <p:cNvPicPr>
            <a:picLocks noChangeAspect="1"/>
          </p:cNvPicPr>
          <p:nvPr/>
        </p:nvPicPr>
        <p:blipFill>
          <a:blip r:embed="rId4"/>
          <a:stretch>
            <a:fillRect/>
          </a:stretch>
        </p:blipFill>
        <p:spPr>
          <a:xfrm>
            <a:off x="4549830" y="4152084"/>
            <a:ext cx="3853853" cy="2326215"/>
          </a:xfrm>
          <a:prstGeom prst="rect">
            <a:avLst/>
          </a:prstGeom>
        </p:spPr>
      </p:pic>
    </p:spTree>
    <p:extLst>
      <p:ext uri="{BB962C8B-B14F-4D97-AF65-F5344CB8AC3E}">
        <p14:creationId xmlns:p14="http://schemas.microsoft.com/office/powerpoint/2010/main" val="679545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AAF3A6C9-68F3-49FC-8DF2-CF758EBA26F0}"/>
                  </a:ext>
                </a:extLst>
              </p:cNvPr>
              <p:cNvSpPr>
                <a:spLocks noGrp="1"/>
              </p:cNvSpPr>
              <p:nvPr>
                <p:ph idx="1"/>
              </p:nvPr>
            </p:nvSpPr>
            <p:spPr/>
            <p:txBody>
              <a:bodyPr/>
              <a:lstStyle/>
              <a:p>
                <a:pPr marL="0" indent="0">
                  <a:buNone/>
                </a:pPr>
                <a:r>
                  <a:rPr lang="es-SV" sz="2500" dirty="0"/>
                  <a:t>Con base en Miller (2006) es posible obtener una proyección simple del presupuesto público y analizar el impacto de la transición demográfica en el mismo: </a:t>
                </a:r>
              </a:p>
              <a:p>
                <a:pPr marL="0" indent="0">
                  <a:buNone/>
                </a:pPr>
                <a:endParaRPr lang="es-SV" sz="2500" dirty="0"/>
              </a:p>
              <a:p>
                <a:pPr marL="0" indent="0">
                  <a:buNone/>
                </a:pPr>
                <a:endParaRPr lang="es-SV" sz="2500" dirty="0"/>
              </a:p>
              <a:p>
                <a:pPr marL="0" indent="0">
                  <a:buNone/>
                </a:pPr>
                <a:r>
                  <a:rPr lang="es-SV" sz="2500" dirty="0"/>
                  <a:t>Donde </a:t>
                </a:r>
                <a14:m>
                  <m:oMath xmlns:m="http://schemas.openxmlformats.org/officeDocument/2006/math">
                    <m:r>
                      <a:rPr lang="es-SV" sz="2500" i="1">
                        <a:latin typeface="Cambria Math" panose="02040503050406030204" pitchFamily="18" charset="0"/>
                      </a:rPr>
                      <m:t>𝛽</m:t>
                    </m:r>
                    <m:r>
                      <a:rPr lang="es-SV" sz="2500" i="1">
                        <a:latin typeface="Cambria Math" panose="02040503050406030204" pitchFamily="18" charset="0"/>
                      </a:rPr>
                      <m:t>(</m:t>
                    </m:r>
                    <m:r>
                      <a:rPr lang="es-SV" sz="2500" i="1">
                        <a:latin typeface="Cambria Math" panose="02040503050406030204" pitchFamily="18" charset="0"/>
                      </a:rPr>
                      <m:t>𝑡</m:t>
                    </m:r>
                    <m:r>
                      <a:rPr lang="es-SV" sz="2500" i="1">
                        <a:latin typeface="Cambria Math" panose="02040503050406030204" pitchFamily="18" charset="0"/>
                      </a:rPr>
                      <m:t>)</m:t>
                    </m:r>
                  </m:oMath>
                </a14:m>
                <a:r>
                  <a:rPr lang="es-SV" sz="2500" dirty="0"/>
                  <a:t> es la proyección del presupuesto, </a:t>
                </a:r>
                <a14:m>
                  <m:oMath xmlns:m="http://schemas.openxmlformats.org/officeDocument/2006/math">
                    <m:r>
                      <a:rPr lang="es-SV" sz="2500" i="1">
                        <a:latin typeface="Cambria Math" panose="02040503050406030204" pitchFamily="18" charset="0"/>
                      </a:rPr>
                      <m:t>𝑏</m:t>
                    </m:r>
                    <m:d>
                      <m:dPr>
                        <m:ctrlPr>
                          <a:rPr lang="en-GB" sz="2500" i="1">
                            <a:latin typeface="Cambria Math" panose="02040503050406030204" pitchFamily="18" charset="0"/>
                          </a:rPr>
                        </m:ctrlPr>
                      </m:dPr>
                      <m:e>
                        <m:r>
                          <a:rPr lang="es-SV" sz="2500" i="1">
                            <a:latin typeface="Cambria Math" panose="02040503050406030204" pitchFamily="18" charset="0"/>
                          </a:rPr>
                          <m:t>𝑎</m:t>
                        </m:r>
                        <m:r>
                          <a:rPr lang="es-SV" sz="2500" i="1">
                            <a:latin typeface="Cambria Math" panose="02040503050406030204" pitchFamily="18" charset="0"/>
                          </a:rPr>
                          <m:t>, </m:t>
                        </m:r>
                        <m:r>
                          <a:rPr lang="es-SV" sz="2500" i="1">
                            <a:latin typeface="Cambria Math" panose="02040503050406030204" pitchFamily="18" charset="0"/>
                          </a:rPr>
                          <m:t>𝑡</m:t>
                        </m:r>
                      </m:e>
                    </m:d>
                  </m:oMath>
                </a14:m>
                <a:r>
                  <a:rPr lang="es-SV" sz="2500" dirty="0"/>
                  <a:t> es el promedio de transferencias –en especie y en efectivo– recibidas del gobierno por la edad </a:t>
                </a:r>
                <a14:m>
                  <m:oMath xmlns:m="http://schemas.openxmlformats.org/officeDocument/2006/math">
                    <m:r>
                      <a:rPr lang="es-SV" sz="2500" i="1">
                        <a:latin typeface="Cambria Math" panose="02040503050406030204" pitchFamily="18" charset="0"/>
                      </a:rPr>
                      <m:t>𝑎</m:t>
                    </m:r>
                  </m:oMath>
                </a14:m>
                <a:r>
                  <a:rPr lang="es-SV" sz="2500" dirty="0"/>
                  <a:t> en el período </a:t>
                </a:r>
                <a14:m>
                  <m:oMath xmlns:m="http://schemas.openxmlformats.org/officeDocument/2006/math">
                    <m:r>
                      <a:rPr lang="es-SV" sz="2500" i="1">
                        <a:latin typeface="Cambria Math" panose="02040503050406030204" pitchFamily="18" charset="0"/>
                      </a:rPr>
                      <m:t>𝑡</m:t>
                    </m:r>
                  </m:oMath>
                </a14:m>
                <a:r>
                  <a:rPr lang="es-SV" sz="2500" dirty="0"/>
                  <a:t>, </a:t>
                </a:r>
                <a14:m>
                  <m:oMath xmlns:m="http://schemas.openxmlformats.org/officeDocument/2006/math">
                    <m:r>
                      <a:rPr lang="es-SV" sz="2500" i="1">
                        <a:latin typeface="Cambria Math" panose="02040503050406030204" pitchFamily="18" charset="0"/>
                      </a:rPr>
                      <m:t>𝑟</m:t>
                    </m:r>
                  </m:oMath>
                </a14:m>
                <a:r>
                  <a:rPr lang="es-SV" sz="2500" dirty="0"/>
                  <a:t> es la tasa de crecimiento de la productividad del trabajo, y  </a:t>
                </a:r>
                <a14:m>
                  <m:oMath xmlns:m="http://schemas.openxmlformats.org/officeDocument/2006/math">
                    <m:r>
                      <a:rPr lang="es-SV" sz="2500" i="1">
                        <a:latin typeface="Cambria Math" panose="02040503050406030204" pitchFamily="18" charset="0"/>
                      </a:rPr>
                      <m:t>𝑝</m:t>
                    </m:r>
                    <m:r>
                      <a:rPr lang="es-SV" sz="2500" i="1">
                        <a:latin typeface="Cambria Math" panose="02040503050406030204" pitchFamily="18" charset="0"/>
                      </a:rPr>
                      <m:t>(</m:t>
                    </m:r>
                    <m:r>
                      <a:rPr lang="es-SV" sz="2500" i="1">
                        <a:latin typeface="Cambria Math" panose="02040503050406030204" pitchFamily="18" charset="0"/>
                      </a:rPr>
                      <m:t>𝑎</m:t>
                    </m:r>
                    <m:r>
                      <a:rPr lang="es-SV" sz="2500" i="1">
                        <a:latin typeface="Cambria Math" panose="02040503050406030204" pitchFamily="18" charset="0"/>
                      </a:rPr>
                      <m:t>,</m:t>
                    </m:r>
                    <m:r>
                      <a:rPr lang="es-SV" sz="2500" i="1">
                        <a:latin typeface="Cambria Math" panose="02040503050406030204" pitchFamily="18" charset="0"/>
                      </a:rPr>
                      <m:t>𝑡</m:t>
                    </m:r>
                    <m:r>
                      <a:rPr lang="es-SV" sz="2500" i="1">
                        <a:latin typeface="Cambria Math" panose="02040503050406030204" pitchFamily="18" charset="0"/>
                      </a:rPr>
                      <m:t>)</m:t>
                    </m:r>
                  </m:oMath>
                </a14:m>
                <a:r>
                  <a:rPr lang="es-SV" sz="2500" dirty="0"/>
                  <a:t> es la población total en la edad </a:t>
                </a:r>
                <a14:m>
                  <m:oMath xmlns:m="http://schemas.openxmlformats.org/officeDocument/2006/math">
                    <m:r>
                      <a:rPr lang="es-SV" sz="2500" i="1">
                        <a:latin typeface="Cambria Math" panose="02040503050406030204" pitchFamily="18" charset="0"/>
                      </a:rPr>
                      <m:t>𝑎</m:t>
                    </m:r>
                  </m:oMath>
                </a14:m>
                <a:r>
                  <a:rPr lang="es-SV" sz="2500" dirty="0"/>
                  <a:t> en el tiempo </a:t>
                </a:r>
                <a14:m>
                  <m:oMath xmlns:m="http://schemas.openxmlformats.org/officeDocument/2006/math">
                    <m:r>
                      <a:rPr lang="es-SV" sz="2500" i="1">
                        <a:latin typeface="Cambria Math" panose="02040503050406030204" pitchFamily="18" charset="0"/>
                      </a:rPr>
                      <m:t>𝑡</m:t>
                    </m:r>
                  </m:oMath>
                </a14:m>
                <a:r>
                  <a:rPr lang="es-SV" sz="2500" dirty="0"/>
                  <a:t>.</a:t>
                </a:r>
                <a:endParaRPr lang="en-GB" sz="2500" dirty="0"/>
              </a:p>
            </p:txBody>
          </p:sp>
        </mc:Choice>
        <mc:Fallback xmlns="">
          <p:sp>
            <p:nvSpPr>
              <p:cNvPr id="3" name="Marcador de contenido 2">
                <a:extLst>
                  <a:ext uri="{FF2B5EF4-FFF2-40B4-BE49-F238E27FC236}">
                    <a16:creationId xmlns:a16="http://schemas.microsoft.com/office/drawing/2014/main" id="{AAF3A6C9-68F3-49FC-8DF2-CF758EBA26F0}"/>
                  </a:ext>
                </a:extLst>
              </p:cNvPr>
              <p:cNvSpPr>
                <a:spLocks noGrp="1" noRot="1" noChangeAspect="1" noMove="1" noResize="1" noEditPoints="1" noAdjustHandles="1" noChangeArrowheads="1" noChangeShapeType="1" noTextEdit="1"/>
              </p:cNvSpPr>
              <p:nvPr>
                <p:ph idx="1"/>
              </p:nvPr>
            </p:nvSpPr>
            <p:spPr>
              <a:blipFill>
                <a:blip r:embed="rId2"/>
                <a:stretch>
                  <a:fillRect l="-1185" t="-959" r="-519" b="-2178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E9FB6F9D-FB82-4E5A-858A-14F534A168C8}"/>
                  </a:ext>
                </a:extLst>
              </p:cNvPr>
              <p:cNvSpPr/>
              <p:nvPr/>
            </p:nvSpPr>
            <p:spPr>
              <a:xfrm>
                <a:off x="2406471" y="3244334"/>
                <a:ext cx="43310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𝛽</m:t>
                      </m:r>
                      <m:d>
                        <m:dPr>
                          <m:ctrlPr>
                            <a:rPr lang="en-GB" i="1">
                              <a:latin typeface="Cambria Math" panose="02040503050406030204" pitchFamily="18" charset="0"/>
                            </a:rPr>
                          </m:ctrlPr>
                        </m:dPr>
                        <m:e>
                          <m:r>
                            <a:rPr lang="en-GB" i="1">
                              <a:latin typeface="Cambria Math" panose="02040503050406030204" pitchFamily="18" charset="0"/>
                            </a:rPr>
                            <m:t>𝑡</m:t>
                          </m:r>
                        </m:e>
                      </m:d>
                      <m:r>
                        <a:rPr lang="en-GB" i="0">
                          <a:latin typeface="Cambria Math" panose="02040503050406030204" pitchFamily="18" charset="0"/>
                        </a:rPr>
                        <m:t>=</m:t>
                      </m:r>
                      <m:r>
                        <a:rPr lang="en-GB" i="1">
                          <a:latin typeface="Cambria Math" panose="02040503050406030204" pitchFamily="18" charset="0"/>
                        </a:rPr>
                        <m:t>𝑠𝑢𝑚</m:t>
                      </m:r>
                      <m:d>
                        <m:dPr>
                          <m:begChr m:val="{"/>
                          <m:endChr m:val="}"/>
                          <m:ctrlPr>
                            <a:rPr lang="en-GB" i="1">
                              <a:latin typeface="Cambria Math" panose="02040503050406030204" pitchFamily="18" charset="0"/>
                            </a:rPr>
                          </m:ctrlPr>
                        </m:dPr>
                        <m:e>
                          <m:r>
                            <a:rPr lang="en-GB" i="1">
                              <a:latin typeface="Cambria Math" panose="02040503050406030204" pitchFamily="18" charset="0"/>
                            </a:rPr>
                            <m:t>𝑏</m:t>
                          </m:r>
                          <m:d>
                            <m:dPr>
                              <m:ctrlPr>
                                <a:rPr lang="en-GB" i="1">
                                  <a:latin typeface="Cambria Math" panose="02040503050406030204" pitchFamily="18" charset="0"/>
                                </a:rPr>
                              </m:ctrlPr>
                            </m:dPr>
                            <m:e>
                              <m:r>
                                <a:rPr lang="en-GB" i="1">
                                  <a:latin typeface="Cambria Math" panose="02040503050406030204" pitchFamily="18" charset="0"/>
                                </a:rPr>
                                <m:t>𝑎</m:t>
                              </m:r>
                              <m:r>
                                <a:rPr lang="en-GB" i="0">
                                  <a:latin typeface="Cambria Math" panose="02040503050406030204" pitchFamily="18" charset="0"/>
                                </a:rPr>
                                <m:t>,</m:t>
                              </m:r>
                              <m:r>
                                <a:rPr lang="en-GB" i="1">
                                  <a:latin typeface="Cambria Math" panose="02040503050406030204" pitchFamily="18" charset="0"/>
                                </a:rPr>
                                <m:t>𝑡</m:t>
                              </m:r>
                            </m:e>
                          </m:d>
                          <m:r>
                            <a:rPr lang="en-GB" i="0">
                              <a:latin typeface="Cambria Math" panose="02040503050406030204" pitchFamily="18" charset="0"/>
                            </a:rPr>
                            <m:t>∗</m:t>
                          </m:r>
                          <m:func>
                            <m:funcPr>
                              <m:ctrlPr>
                                <a:rPr lang="en-GB" i="1">
                                  <a:latin typeface="Cambria Math" panose="02040503050406030204" pitchFamily="18" charset="0"/>
                                </a:rPr>
                              </m:ctrlPr>
                            </m:funcPr>
                            <m:fName>
                              <m:r>
                                <m:rPr>
                                  <m:sty m:val="p"/>
                                </m:rPr>
                                <a:rPr lang="en-GB" i="0">
                                  <a:latin typeface="Cambria Math" panose="02040503050406030204" pitchFamily="18" charset="0"/>
                                </a:rPr>
                                <m:t>exp</m:t>
                              </m:r>
                            </m:fName>
                            <m:e>
                              <m:d>
                                <m:dPr>
                                  <m:ctrlPr>
                                    <a:rPr lang="en-GB" i="1">
                                      <a:latin typeface="Cambria Math" panose="02040503050406030204" pitchFamily="18" charset="0"/>
                                    </a:rPr>
                                  </m:ctrlPr>
                                </m:dPr>
                                <m:e>
                                  <m:r>
                                    <a:rPr lang="en-GB" i="1">
                                      <a:latin typeface="Cambria Math" panose="02040503050406030204" pitchFamily="18" charset="0"/>
                                    </a:rPr>
                                    <m:t>𝑟</m:t>
                                  </m:r>
                                  <m:r>
                                    <a:rPr lang="en-GB" i="0">
                                      <a:latin typeface="Cambria Math" panose="02040503050406030204" pitchFamily="18" charset="0"/>
                                    </a:rPr>
                                    <m:t>∗</m:t>
                                  </m:r>
                                  <m:r>
                                    <a:rPr lang="en-GB" i="1">
                                      <a:latin typeface="Cambria Math" panose="02040503050406030204" pitchFamily="18" charset="0"/>
                                    </a:rPr>
                                    <m:t>𝑡</m:t>
                                  </m:r>
                                </m:e>
                              </m:d>
                            </m:e>
                          </m:func>
                          <m:r>
                            <a:rPr lang="en-GB" i="0">
                              <a:latin typeface="Cambria Math" panose="02040503050406030204" pitchFamily="18" charset="0"/>
                            </a:rPr>
                            <m:t>∗</m:t>
                          </m:r>
                          <m:r>
                            <a:rPr lang="en-GB" i="1">
                              <a:latin typeface="Cambria Math" panose="02040503050406030204" pitchFamily="18" charset="0"/>
                            </a:rPr>
                            <m:t>𝑝</m:t>
                          </m:r>
                          <m:d>
                            <m:dPr>
                              <m:ctrlPr>
                                <a:rPr lang="en-GB" i="1">
                                  <a:latin typeface="Cambria Math" panose="02040503050406030204" pitchFamily="18" charset="0"/>
                                </a:rPr>
                              </m:ctrlPr>
                            </m:dPr>
                            <m:e>
                              <m:r>
                                <a:rPr lang="en-GB" i="1">
                                  <a:latin typeface="Cambria Math" panose="02040503050406030204" pitchFamily="18" charset="0"/>
                                </a:rPr>
                                <m:t>𝑎</m:t>
                              </m:r>
                              <m:r>
                                <a:rPr lang="en-GB" i="0">
                                  <a:latin typeface="Cambria Math" panose="02040503050406030204" pitchFamily="18" charset="0"/>
                                </a:rPr>
                                <m:t>,</m:t>
                              </m:r>
                              <m:r>
                                <a:rPr lang="en-GB" i="1">
                                  <a:latin typeface="Cambria Math" panose="02040503050406030204" pitchFamily="18" charset="0"/>
                                </a:rPr>
                                <m:t>𝑡</m:t>
                              </m:r>
                            </m:e>
                          </m:d>
                        </m:e>
                      </m:d>
                      <m:r>
                        <a:rPr lang="en-GB" i="0">
                          <a:latin typeface="Cambria Math" panose="02040503050406030204" pitchFamily="18" charset="0"/>
                        </a:rPr>
                        <m:t> </m:t>
                      </m:r>
                    </m:oMath>
                  </m:oMathPara>
                </a14:m>
                <a:endParaRPr lang="en-GB" dirty="0"/>
              </a:p>
            </p:txBody>
          </p:sp>
        </mc:Choice>
        <mc:Fallback xmlns="">
          <p:sp>
            <p:nvSpPr>
              <p:cNvPr id="5" name="Rectángulo 4">
                <a:extLst>
                  <a:ext uri="{FF2B5EF4-FFF2-40B4-BE49-F238E27FC236}">
                    <a16:creationId xmlns:a16="http://schemas.microsoft.com/office/drawing/2014/main" id="{E9FB6F9D-FB82-4E5A-858A-14F534A168C8}"/>
                  </a:ext>
                </a:extLst>
              </p:cNvPr>
              <p:cNvSpPr>
                <a:spLocks noRot="1" noChangeAspect="1" noMove="1" noResize="1" noEditPoints="1" noAdjustHandles="1" noChangeArrowheads="1" noChangeShapeType="1" noTextEdit="1"/>
              </p:cNvSpPr>
              <p:nvPr/>
            </p:nvSpPr>
            <p:spPr>
              <a:xfrm>
                <a:off x="2406471" y="3244334"/>
                <a:ext cx="4331057" cy="369332"/>
              </a:xfrm>
              <a:prstGeom prst="rect">
                <a:avLst/>
              </a:prstGeom>
              <a:blipFill>
                <a:blip r:embed="rId3"/>
                <a:stretch>
                  <a:fillRect b="-14754"/>
                </a:stretch>
              </a:blipFill>
            </p:spPr>
            <p:txBody>
              <a:bodyPr/>
              <a:lstStyle/>
              <a:p>
                <a:r>
                  <a:rPr lang="en-GB">
                    <a:noFill/>
                  </a:rPr>
                  <a:t> </a:t>
                </a:r>
              </a:p>
            </p:txBody>
          </p:sp>
        </mc:Fallback>
      </mc:AlternateContent>
      <p:sp>
        <p:nvSpPr>
          <p:cNvPr id="7" name="Título 1">
            <a:extLst>
              <a:ext uri="{FF2B5EF4-FFF2-40B4-BE49-F238E27FC236}">
                <a16:creationId xmlns:a16="http://schemas.microsoft.com/office/drawing/2014/main" id="{C9F11D85-6FA2-41A4-A5DB-502F6D03974C}"/>
              </a:ext>
            </a:extLst>
          </p:cNvPr>
          <p:cNvSpPr txBox="1">
            <a:spLocks/>
          </p:cNvSpPr>
          <p:nvPr/>
        </p:nvSpPr>
        <p:spPr bwMode="auto">
          <a:xfrm>
            <a:off x="457200" y="332656"/>
            <a:ext cx="6851104"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kern="1200">
                <a:solidFill>
                  <a:schemeClr val="bg1">
                    <a:lumMod val="50000"/>
                  </a:schemeClr>
                </a:solidFill>
                <a:latin typeface="Verdana"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br>
              <a:rPr lang="en-GB" sz="2000" dirty="0">
                <a:solidFill>
                  <a:schemeClr val="tx1"/>
                </a:solidFill>
              </a:rPr>
            </a:br>
            <a:br>
              <a:rPr lang="en-GB" sz="2000" dirty="0">
                <a:solidFill>
                  <a:schemeClr val="tx1"/>
                </a:solidFill>
              </a:rPr>
            </a:br>
            <a:r>
              <a:rPr lang="en-GB" sz="2000" dirty="0">
                <a:solidFill>
                  <a:schemeClr val="tx1"/>
                </a:solidFill>
              </a:rPr>
              <a:t>4. </a:t>
            </a:r>
            <a:r>
              <a:rPr lang="es-SV" sz="2000" dirty="0">
                <a:solidFill>
                  <a:schemeClr val="tx1"/>
                </a:solidFill>
              </a:rPr>
              <a:t>¿Es el sistema de protección social sostenible en el largo plazo dada la transición demográfica del país?</a:t>
            </a:r>
            <a:br>
              <a:rPr lang="es-SV" sz="2000" dirty="0">
                <a:solidFill>
                  <a:schemeClr val="tx1"/>
                </a:solidFill>
              </a:rPr>
            </a:br>
            <a:br>
              <a:rPr lang="en-GB" sz="2000" dirty="0">
                <a:solidFill>
                  <a:schemeClr val="tx1"/>
                </a:solidFill>
              </a:rPr>
            </a:br>
            <a:endParaRPr lang="en-GB" sz="2000" dirty="0">
              <a:solidFill>
                <a:schemeClr val="tx1"/>
              </a:solidFill>
            </a:endParaRPr>
          </a:p>
        </p:txBody>
      </p:sp>
    </p:spTree>
    <p:extLst>
      <p:ext uri="{BB962C8B-B14F-4D97-AF65-F5344CB8AC3E}">
        <p14:creationId xmlns:p14="http://schemas.microsoft.com/office/powerpoint/2010/main" val="3240037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BF8877-FBC5-4B33-BA05-EAFEE69604CA}"/>
              </a:ext>
            </a:extLst>
          </p:cNvPr>
          <p:cNvSpPr>
            <a:spLocks noGrp="1"/>
          </p:cNvSpPr>
          <p:nvPr>
            <p:ph type="title"/>
          </p:nvPr>
        </p:nvSpPr>
        <p:spPr/>
        <p:txBody>
          <a:bodyPr>
            <a:normAutofit/>
          </a:bodyPr>
          <a:lstStyle/>
          <a:p>
            <a:r>
              <a:rPr lang="es-SV" sz="2600" dirty="0">
                <a:solidFill>
                  <a:schemeClr val="tx1"/>
                </a:solidFill>
              </a:rPr>
              <a:t>1. ODS priorizados por el Gobierno </a:t>
            </a:r>
            <a:br>
              <a:rPr lang="es-SV" sz="2600" dirty="0">
                <a:solidFill>
                  <a:schemeClr val="tx1"/>
                </a:solidFill>
              </a:rPr>
            </a:br>
            <a:r>
              <a:rPr lang="es-SV" sz="2600" dirty="0">
                <a:solidFill>
                  <a:schemeClr val="tx1"/>
                </a:solidFill>
              </a:rPr>
              <a:t>de El Salvador</a:t>
            </a:r>
            <a:endParaRPr lang="en-GB" sz="2600" dirty="0"/>
          </a:p>
        </p:txBody>
      </p:sp>
      <p:pic>
        <p:nvPicPr>
          <p:cNvPr id="4" name="Imagen 3">
            <a:extLst>
              <a:ext uri="{FF2B5EF4-FFF2-40B4-BE49-F238E27FC236}">
                <a16:creationId xmlns:a16="http://schemas.microsoft.com/office/drawing/2014/main" id="{1A55A3D9-1D76-4A0F-B142-67A121026363}"/>
              </a:ext>
            </a:extLst>
          </p:cNvPr>
          <p:cNvPicPr>
            <a:picLocks noChangeAspect="1"/>
          </p:cNvPicPr>
          <p:nvPr/>
        </p:nvPicPr>
        <p:blipFill rotWithShape="1">
          <a:blip r:embed="rId2"/>
          <a:srcRect l="9050" t="15409" r="10000" b="15958"/>
          <a:stretch/>
        </p:blipFill>
        <p:spPr>
          <a:xfrm>
            <a:off x="644399" y="3208894"/>
            <a:ext cx="7855201" cy="3344306"/>
          </a:xfrm>
          <a:prstGeom prst="rect">
            <a:avLst/>
          </a:prstGeom>
        </p:spPr>
      </p:pic>
      <p:sp>
        <p:nvSpPr>
          <p:cNvPr id="3" name="Rectángulo 2">
            <a:extLst>
              <a:ext uri="{FF2B5EF4-FFF2-40B4-BE49-F238E27FC236}">
                <a16:creationId xmlns:a16="http://schemas.microsoft.com/office/drawing/2014/main" id="{28B984FA-4E5C-40AC-8D1A-87F5677F67C7}"/>
              </a:ext>
            </a:extLst>
          </p:cNvPr>
          <p:cNvSpPr/>
          <p:nvPr/>
        </p:nvSpPr>
        <p:spPr>
          <a:xfrm>
            <a:off x="755576" y="1590427"/>
            <a:ext cx="7931224" cy="1508105"/>
          </a:xfrm>
          <a:prstGeom prst="rect">
            <a:avLst/>
          </a:prstGeom>
        </p:spPr>
        <p:txBody>
          <a:bodyPr wrap="square">
            <a:spAutoFit/>
          </a:bodyPr>
          <a:lstStyle/>
          <a:p>
            <a:pPr marL="0" indent="0">
              <a:buNone/>
            </a:pPr>
            <a:r>
              <a:rPr lang="es-SV" sz="2300" dirty="0"/>
              <a:t>En 2016, las autoridades gubernamentales del país realizaron un ejercicio de priorización de la Agenda 2030, en el cual se seleccionaron nueve ODS a los que se les dará prioridad en el mediano plazo.</a:t>
            </a:r>
            <a:endParaRPr lang="en-GB" sz="2300" dirty="0"/>
          </a:p>
        </p:txBody>
      </p:sp>
      <p:sp>
        <p:nvSpPr>
          <p:cNvPr id="5" name="9 CuadroTexto">
            <a:extLst>
              <a:ext uri="{FF2B5EF4-FFF2-40B4-BE49-F238E27FC236}">
                <a16:creationId xmlns:a16="http://schemas.microsoft.com/office/drawing/2014/main" id="{B187F873-26FD-4FFD-804F-20E4BED5BEAE}"/>
              </a:ext>
            </a:extLst>
          </p:cNvPr>
          <p:cNvSpPr txBox="1"/>
          <p:nvPr/>
        </p:nvSpPr>
        <p:spPr>
          <a:xfrm>
            <a:off x="611560" y="6553200"/>
            <a:ext cx="5000660" cy="246221"/>
          </a:xfrm>
          <a:prstGeom prst="rect">
            <a:avLst/>
          </a:prstGeom>
          <a:noFill/>
        </p:spPr>
        <p:txBody>
          <a:bodyPr wrap="square" rtlCol="0">
            <a:spAutoFit/>
          </a:bodyPr>
          <a:lstStyle/>
          <a:p>
            <a:r>
              <a:rPr lang="en-US" sz="1000" dirty="0"/>
              <a:t>Fuente: </a:t>
            </a:r>
            <a:r>
              <a:rPr lang="en-US" sz="1000" dirty="0" err="1"/>
              <a:t>tomado</a:t>
            </a:r>
            <a:r>
              <a:rPr lang="en-US" sz="1000" dirty="0"/>
              <a:t> de PNUD. </a:t>
            </a:r>
            <a:endParaRPr lang="es-ES" sz="1000" dirty="0"/>
          </a:p>
        </p:txBody>
      </p:sp>
    </p:spTree>
    <p:extLst>
      <p:ext uri="{BB962C8B-B14F-4D97-AF65-F5344CB8AC3E}">
        <p14:creationId xmlns:p14="http://schemas.microsoft.com/office/powerpoint/2010/main" val="2701103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983900F-18D9-4516-BFF1-A336EA6B7800}"/>
              </a:ext>
            </a:extLst>
          </p:cNvPr>
          <p:cNvSpPr>
            <a:spLocks noGrp="1"/>
          </p:cNvSpPr>
          <p:nvPr>
            <p:ph idx="1"/>
          </p:nvPr>
        </p:nvSpPr>
        <p:spPr>
          <a:xfrm>
            <a:off x="323528" y="1340768"/>
            <a:ext cx="8229600" cy="4641304"/>
          </a:xfrm>
        </p:spPr>
        <p:txBody>
          <a:bodyPr/>
          <a:lstStyle/>
          <a:p>
            <a:pPr marL="0" indent="0">
              <a:buNone/>
            </a:pPr>
            <a:r>
              <a:rPr lang="es-SV" dirty="0"/>
              <a:t>Supuestos: </a:t>
            </a:r>
          </a:p>
          <a:p>
            <a:r>
              <a:rPr lang="en-GB" dirty="0"/>
              <a:t>Para </a:t>
            </a:r>
            <a:r>
              <a:rPr lang="en-GB" dirty="0" err="1"/>
              <a:t>obtener</a:t>
            </a:r>
            <a:r>
              <a:rPr lang="en-GB" dirty="0"/>
              <a:t> el </a:t>
            </a:r>
            <a:r>
              <a:rPr lang="en-GB" dirty="0" err="1"/>
              <a:t>crecimiento</a:t>
            </a:r>
            <a:r>
              <a:rPr lang="en-GB" dirty="0"/>
              <a:t> del PIB, se </a:t>
            </a:r>
            <a:r>
              <a:rPr lang="en-GB" dirty="0" err="1"/>
              <a:t>asumió</a:t>
            </a:r>
            <a:r>
              <a:rPr lang="en-GB" dirty="0"/>
              <a:t> una </a:t>
            </a:r>
            <a:r>
              <a:rPr lang="en-GB" dirty="0" err="1"/>
              <a:t>proporción</a:t>
            </a:r>
            <a:r>
              <a:rPr lang="en-GB" dirty="0"/>
              <a:t> </a:t>
            </a:r>
            <a:r>
              <a:rPr lang="en-GB" dirty="0" err="1"/>
              <a:t>fija</a:t>
            </a:r>
            <a:r>
              <a:rPr lang="en-GB" dirty="0"/>
              <a:t> entre el PIB y el </a:t>
            </a:r>
            <a:r>
              <a:rPr lang="en-GB" dirty="0" err="1"/>
              <a:t>agregado</a:t>
            </a:r>
            <a:r>
              <a:rPr lang="en-GB" dirty="0"/>
              <a:t> de </a:t>
            </a:r>
            <a:r>
              <a:rPr lang="en-GB" dirty="0" err="1"/>
              <a:t>ingresos</a:t>
            </a:r>
            <a:r>
              <a:rPr lang="en-GB" dirty="0"/>
              <a:t> </a:t>
            </a:r>
            <a:r>
              <a:rPr lang="en-GB" dirty="0" err="1"/>
              <a:t>laborales</a:t>
            </a:r>
            <a:r>
              <a:rPr lang="en-GB" dirty="0"/>
              <a:t> </a:t>
            </a:r>
            <a:r>
              <a:rPr lang="en-GB" dirty="0" err="1"/>
              <a:t>usados</a:t>
            </a:r>
            <a:r>
              <a:rPr lang="en-GB" dirty="0"/>
              <a:t> </a:t>
            </a:r>
            <a:r>
              <a:rPr lang="en-GB" dirty="0" err="1"/>
              <a:t>en</a:t>
            </a:r>
            <a:r>
              <a:rPr lang="en-GB" dirty="0"/>
              <a:t> las CNT, el </a:t>
            </a:r>
            <a:r>
              <a:rPr lang="en-GB" dirty="0" err="1"/>
              <a:t>cual</a:t>
            </a:r>
            <a:r>
              <a:rPr lang="en-GB" dirty="0"/>
              <a:t> </a:t>
            </a:r>
            <a:r>
              <a:rPr lang="en-GB" dirty="0" err="1"/>
              <a:t>crece</a:t>
            </a:r>
            <a:r>
              <a:rPr lang="en-GB" dirty="0"/>
              <a:t> </a:t>
            </a:r>
            <a:r>
              <a:rPr lang="en-GB" dirty="0" err="1"/>
              <a:t>según</a:t>
            </a:r>
            <a:r>
              <a:rPr lang="en-GB" dirty="0"/>
              <a:t> una </a:t>
            </a:r>
            <a:r>
              <a:rPr lang="en-GB" dirty="0" err="1"/>
              <a:t>tasa</a:t>
            </a:r>
            <a:r>
              <a:rPr lang="en-GB" dirty="0"/>
              <a:t> </a:t>
            </a:r>
            <a:r>
              <a:rPr lang="en-GB" dirty="0" err="1"/>
              <a:t>fija</a:t>
            </a:r>
            <a:r>
              <a:rPr lang="en-GB" dirty="0"/>
              <a:t> de </a:t>
            </a:r>
            <a:r>
              <a:rPr lang="en-GB" dirty="0" err="1"/>
              <a:t>crecimiento</a:t>
            </a:r>
            <a:r>
              <a:rPr lang="en-GB" dirty="0"/>
              <a:t> de la </a:t>
            </a:r>
            <a:r>
              <a:rPr lang="en-GB" dirty="0" err="1"/>
              <a:t>productividad</a:t>
            </a:r>
            <a:r>
              <a:rPr lang="en-GB" dirty="0"/>
              <a:t>.</a:t>
            </a:r>
          </a:p>
          <a:p>
            <a:endParaRPr lang="en-GB" dirty="0"/>
          </a:p>
          <a:p>
            <a:r>
              <a:rPr lang="en-GB" dirty="0"/>
              <a:t>Para </a:t>
            </a:r>
            <a:r>
              <a:rPr lang="en-GB" dirty="0" err="1"/>
              <a:t>reflejar</a:t>
            </a:r>
            <a:r>
              <a:rPr lang="en-GB" dirty="0"/>
              <a:t> un </a:t>
            </a:r>
            <a:r>
              <a:rPr lang="en-GB" dirty="0" err="1"/>
              <a:t>incremento</a:t>
            </a:r>
            <a:r>
              <a:rPr lang="en-GB" dirty="0"/>
              <a:t> </a:t>
            </a:r>
            <a:r>
              <a:rPr lang="en-GB" dirty="0" err="1"/>
              <a:t>en</a:t>
            </a:r>
            <a:r>
              <a:rPr lang="en-GB" dirty="0"/>
              <a:t> las </a:t>
            </a:r>
            <a:r>
              <a:rPr lang="en-GB" dirty="0" err="1"/>
              <a:t>prioridades</a:t>
            </a:r>
            <a:r>
              <a:rPr lang="en-GB" dirty="0"/>
              <a:t> de </a:t>
            </a:r>
            <a:r>
              <a:rPr lang="en-GB" dirty="0" err="1"/>
              <a:t>atención</a:t>
            </a:r>
            <a:r>
              <a:rPr lang="en-GB" dirty="0"/>
              <a:t> </a:t>
            </a:r>
            <a:r>
              <a:rPr lang="en-GB" dirty="0" err="1"/>
              <a:t>en</a:t>
            </a:r>
            <a:r>
              <a:rPr lang="en-GB" dirty="0"/>
              <a:t> </a:t>
            </a:r>
            <a:r>
              <a:rPr lang="en-GB" dirty="0" err="1"/>
              <a:t>salud</a:t>
            </a:r>
            <a:r>
              <a:rPr lang="en-GB" dirty="0"/>
              <a:t> y </a:t>
            </a:r>
            <a:r>
              <a:rPr lang="en-GB" dirty="0" err="1"/>
              <a:t>atención</a:t>
            </a:r>
            <a:r>
              <a:rPr lang="en-GB" dirty="0"/>
              <a:t> a la </a:t>
            </a:r>
            <a:r>
              <a:rPr lang="en-GB" dirty="0" err="1"/>
              <a:t>situación</a:t>
            </a:r>
            <a:r>
              <a:rPr lang="en-GB" dirty="0"/>
              <a:t> de </a:t>
            </a:r>
            <a:r>
              <a:rPr lang="en-GB" dirty="0" err="1"/>
              <a:t>pobreza</a:t>
            </a:r>
            <a:r>
              <a:rPr lang="en-GB" dirty="0"/>
              <a:t> y </a:t>
            </a:r>
            <a:r>
              <a:rPr lang="en-GB" dirty="0" err="1"/>
              <a:t>otro</a:t>
            </a:r>
            <a:r>
              <a:rPr lang="en-GB" dirty="0"/>
              <a:t> </a:t>
            </a:r>
            <a:r>
              <a:rPr lang="en-GB" dirty="0" err="1"/>
              <a:t>tipo</a:t>
            </a:r>
            <a:r>
              <a:rPr lang="en-GB" dirty="0"/>
              <a:t> de </a:t>
            </a:r>
            <a:r>
              <a:rPr lang="en-GB" dirty="0" err="1"/>
              <a:t>seguridad</a:t>
            </a:r>
            <a:r>
              <a:rPr lang="en-GB" dirty="0"/>
              <a:t> social, </a:t>
            </a:r>
            <a:r>
              <a:rPr lang="en-GB" dirty="0" err="1"/>
              <a:t>como</a:t>
            </a:r>
            <a:r>
              <a:rPr lang="en-GB" dirty="0"/>
              <a:t> </a:t>
            </a:r>
            <a:r>
              <a:rPr lang="en-GB" dirty="0" err="1"/>
              <a:t>parte</a:t>
            </a:r>
            <a:r>
              <a:rPr lang="en-GB" dirty="0"/>
              <a:t> del </a:t>
            </a:r>
            <a:r>
              <a:rPr lang="en-GB" dirty="0" err="1"/>
              <a:t>cumplimiento</a:t>
            </a:r>
            <a:r>
              <a:rPr lang="en-GB" dirty="0"/>
              <a:t> de la Agenda 2030, se </a:t>
            </a:r>
            <a:r>
              <a:rPr lang="en-GB" dirty="0" err="1"/>
              <a:t>asume</a:t>
            </a:r>
            <a:r>
              <a:rPr lang="en-GB" dirty="0"/>
              <a:t> que el </a:t>
            </a:r>
            <a:r>
              <a:rPr lang="en-GB" dirty="0" err="1"/>
              <a:t>crecimiento</a:t>
            </a:r>
            <a:r>
              <a:rPr lang="en-GB" dirty="0"/>
              <a:t> de </a:t>
            </a:r>
            <a:r>
              <a:rPr lang="en-GB" dirty="0" err="1"/>
              <a:t>estos</a:t>
            </a:r>
            <a:r>
              <a:rPr lang="en-GB" dirty="0"/>
              <a:t> </a:t>
            </a:r>
            <a:r>
              <a:rPr lang="en-GB" dirty="0" err="1"/>
              <a:t>rubros</a:t>
            </a:r>
            <a:r>
              <a:rPr lang="en-GB" dirty="0"/>
              <a:t> de </a:t>
            </a:r>
            <a:r>
              <a:rPr lang="en-GB" dirty="0" err="1"/>
              <a:t>gasto</a:t>
            </a:r>
            <a:r>
              <a:rPr lang="en-GB" dirty="0"/>
              <a:t> se </a:t>
            </a:r>
            <a:r>
              <a:rPr lang="en-GB" dirty="0" err="1"/>
              <a:t>encuentra</a:t>
            </a:r>
            <a:r>
              <a:rPr lang="en-GB" dirty="0"/>
              <a:t> un punto </a:t>
            </a:r>
            <a:r>
              <a:rPr lang="en-GB" dirty="0" err="1"/>
              <a:t>porcentual</a:t>
            </a:r>
            <a:r>
              <a:rPr lang="en-GB" dirty="0"/>
              <a:t> </a:t>
            </a:r>
            <a:r>
              <a:rPr lang="en-GB" dirty="0" err="1"/>
              <a:t>arriba</a:t>
            </a:r>
            <a:r>
              <a:rPr lang="en-GB" dirty="0"/>
              <a:t> del </a:t>
            </a:r>
            <a:r>
              <a:rPr lang="en-GB" dirty="0" err="1"/>
              <a:t>crecimiento</a:t>
            </a:r>
            <a:r>
              <a:rPr lang="en-GB" dirty="0"/>
              <a:t> de la </a:t>
            </a:r>
            <a:r>
              <a:rPr lang="en-GB" dirty="0" err="1"/>
              <a:t>produtividad</a:t>
            </a:r>
            <a:r>
              <a:rPr lang="en-GB" dirty="0"/>
              <a:t>.</a:t>
            </a:r>
          </a:p>
          <a:p>
            <a:endParaRPr lang="en-GB" dirty="0"/>
          </a:p>
          <a:p>
            <a:r>
              <a:rPr lang="en-GB" dirty="0"/>
              <a:t>El </a:t>
            </a:r>
            <a:r>
              <a:rPr lang="en-GB" dirty="0" err="1"/>
              <a:t>gasto</a:t>
            </a:r>
            <a:r>
              <a:rPr lang="en-GB" dirty="0"/>
              <a:t> </a:t>
            </a:r>
            <a:r>
              <a:rPr lang="en-GB" dirty="0" err="1"/>
              <a:t>público</a:t>
            </a:r>
            <a:r>
              <a:rPr lang="en-GB" dirty="0"/>
              <a:t> </a:t>
            </a:r>
            <a:r>
              <a:rPr lang="en-GB" dirty="0" err="1"/>
              <a:t>en</a:t>
            </a:r>
            <a:r>
              <a:rPr lang="en-GB" dirty="0"/>
              <a:t> </a:t>
            </a:r>
            <a:r>
              <a:rPr lang="en-GB" dirty="0" err="1"/>
              <a:t>pesniones</a:t>
            </a:r>
            <a:r>
              <a:rPr lang="en-GB" dirty="0"/>
              <a:t> </a:t>
            </a:r>
            <a:r>
              <a:rPr lang="en-GB" dirty="0" err="1"/>
              <a:t>crece</a:t>
            </a:r>
            <a:r>
              <a:rPr lang="en-GB" dirty="0"/>
              <a:t> de </a:t>
            </a:r>
            <a:r>
              <a:rPr lang="en-GB" dirty="0" err="1"/>
              <a:t>acuerdo</a:t>
            </a:r>
            <a:r>
              <a:rPr lang="en-GB" dirty="0"/>
              <a:t> a las </a:t>
            </a:r>
            <a:r>
              <a:rPr lang="en-GB" dirty="0" err="1"/>
              <a:t>estimaciones</a:t>
            </a:r>
            <a:r>
              <a:rPr lang="en-GB" dirty="0"/>
              <a:t> </a:t>
            </a:r>
            <a:r>
              <a:rPr lang="en-GB" dirty="0" err="1"/>
              <a:t>realizadas</a:t>
            </a:r>
            <a:r>
              <a:rPr lang="en-GB" dirty="0"/>
              <a:t> por la </a:t>
            </a:r>
            <a:r>
              <a:rPr lang="en-GB" dirty="0" err="1"/>
              <a:t>Superintendencia</a:t>
            </a:r>
            <a:r>
              <a:rPr lang="en-GB" dirty="0"/>
              <a:t> del Sistema </a:t>
            </a:r>
            <a:r>
              <a:rPr lang="en-GB" dirty="0" err="1"/>
              <a:t>Financiero</a:t>
            </a:r>
            <a:r>
              <a:rPr lang="en-GB" dirty="0"/>
              <a:t>(2018).</a:t>
            </a:r>
          </a:p>
        </p:txBody>
      </p:sp>
      <p:sp>
        <p:nvSpPr>
          <p:cNvPr id="4" name="Título 1">
            <a:extLst>
              <a:ext uri="{FF2B5EF4-FFF2-40B4-BE49-F238E27FC236}">
                <a16:creationId xmlns:a16="http://schemas.microsoft.com/office/drawing/2014/main" id="{FED2CE8B-8AD2-4B78-982E-4C151D85454B}"/>
              </a:ext>
            </a:extLst>
          </p:cNvPr>
          <p:cNvSpPr>
            <a:spLocks noGrp="1"/>
          </p:cNvSpPr>
          <p:nvPr>
            <p:ph type="title"/>
          </p:nvPr>
        </p:nvSpPr>
        <p:spPr>
          <a:xfrm>
            <a:off x="457200" y="304800"/>
            <a:ext cx="6851104" cy="1219200"/>
          </a:xfrm>
        </p:spPr>
        <p:txBody>
          <a:bodyPr>
            <a:noAutofit/>
          </a:bodyPr>
          <a:lstStyle/>
          <a:p>
            <a:r>
              <a:rPr lang="en-GB" sz="2000" dirty="0">
                <a:solidFill>
                  <a:schemeClr val="tx1"/>
                </a:solidFill>
              </a:rPr>
              <a:t>4. </a:t>
            </a:r>
            <a:r>
              <a:rPr lang="es-SV" sz="2000" dirty="0">
                <a:solidFill>
                  <a:schemeClr val="tx1"/>
                </a:solidFill>
              </a:rPr>
              <a:t>¿Es el sistema de protección social sostenible en el largo plazo dada la transición demográfica del país?</a:t>
            </a:r>
            <a:br>
              <a:rPr lang="en-GB" sz="2000" dirty="0">
                <a:solidFill>
                  <a:schemeClr val="tx1"/>
                </a:solidFill>
              </a:rPr>
            </a:br>
            <a:endParaRPr lang="en-GB" sz="2000" dirty="0">
              <a:solidFill>
                <a:schemeClr val="tx1"/>
              </a:solidFill>
            </a:endParaRPr>
          </a:p>
        </p:txBody>
      </p:sp>
    </p:spTree>
    <p:extLst>
      <p:ext uri="{BB962C8B-B14F-4D97-AF65-F5344CB8AC3E}">
        <p14:creationId xmlns:p14="http://schemas.microsoft.com/office/powerpoint/2010/main" val="958606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9 CuadroTexto">
            <a:extLst>
              <a:ext uri="{FF2B5EF4-FFF2-40B4-BE49-F238E27FC236}">
                <a16:creationId xmlns:a16="http://schemas.microsoft.com/office/drawing/2014/main" id="{566958D1-8D95-450E-BC78-0B27844561B6}"/>
              </a:ext>
            </a:extLst>
          </p:cNvPr>
          <p:cNvSpPr txBox="1"/>
          <p:nvPr/>
        </p:nvSpPr>
        <p:spPr>
          <a:xfrm>
            <a:off x="180332" y="6306979"/>
            <a:ext cx="6264696" cy="246221"/>
          </a:xfrm>
          <a:prstGeom prst="rect">
            <a:avLst/>
          </a:prstGeom>
          <a:noFill/>
        </p:spPr>
        <p:txBody>
          <a:bodyPr wrap="square" rtlCol="0">
            <a:spAutoFit/>
          </a:bodyPr>
          <a:lstStyle/>
          <a:p>
            <a:r>
              <a:rPr lang="en-US" sz="1000" dirty="0"/>
              <a:t>Fuente: </a:t>
            </a:r>
            <a:r>
              <a:rPr lang="en-US" sz="1000" dirty="0" err="1"/>
              <a:t>Estimaciones</a:t>
            </a:r>
            <a:r>
              <a:rPr lang="en-US" sz="1000" dirty="0"/>
              <a:t> </a:t>
            </a:r>
            <a:r>
              <a:rPr lang="en-US" sz="1000" dirty="0" err="1"/>
              <a:t>propias</a:t>
            </a:r>
            <a:r>
              <a:rPr lang="en-US" sz="1000" dirty="0"/>
              <a:t> con base </a:t>
            </a:r>
            <a:r>
              <a:rPr lang="en-US" sz="1000" dirty="0" err="1"/>
              <a:t>en</a:t>
            </a:r>
            <a:r>
              <a:rPr lang="en-US" sz="1000" dirty="0"/>
              <a:t> Miller (2006) y Peña y Rivera (2016).</a:t>
            </a:r>
            <a:endParaRPr lang="es-ES" sz="1000" dirty="0"/>
          </a:p>
        </p:txBody>
      </p:sp>
      <p:sp>
        <p:nvSpPr>
          <p:cNvPr id="10" name="5 CuadroTexto">
            <a:extLst>
              <a:ext uri="{FF2B5EF4-FFF2-40B4-BE49-F238E27FC236}">
                <a16:creationId xmlns:a16="http://schemas.microsoft.com/office/drawing/2014/main" id="{2443ABB0-8191-460B-8BE6-A028484AAA74}"/>
              </a:ext>
            </a:extLst>
          </p:cNvPr>
          <p:cNvSpPr txBox="1"/>
          <p:nvPr/>
        </p:nvSpPr>
        <p:spPr>
          <a:xfrm>
            <a:off x="179512" y="2316922"/>
            <a:ext cx="4176464" cy="461665"/>
          </a:xfrm>
          <a:prstGeom prst="rect">
            <a:avLst/>
          </a:prstGeom>
          <a:noFill/>
        </p:spPr>
        <p:txBody>
          <a:bodyPr wrap="square" rtlCol="0">
            <a:spAutoFit/>
          </a:bodyPr>
          <a:lstStyle/>
          <a:p>
            <a:r>
              <a:rPr lang="en-GB" sz="1200" b="1" dirty="0" err="1"/>
              <a:t>Proyección</a:t>
            </a:r>
            <a:r>
              <a:rPr lang="en-GB" sz="1200" b="1" dirty="0"/>
              <a:t> </a:t>
            </a:r>
            <a:r>
              <a:rPr lang="en-GB" sz="1200" b="1" dirty="0" err="1"/>
              <a:t>presupuestaria</a:t>
            </a:r>
            <a:r>
              <a:rPr lang="en-GB" sz="1200" b="1" dirty="0"/>
              <a:t> por sus </a:t>
            </a:r>
            <a:r>
              <a:rPr lang="en-GB" sz="1200" b="1" dirty="0" err="1"/>
              <a:t>componentes</a:t>
            </a:r>
            <a:r>
              <a:rPr lang="en-GB" sz="1200" b="1" dirty="0"/>
              <a:t> (</a:t>
            </a:r>
            <a:r>
              <a:rPr lang="en-GB" sz="1200" b="1" dirty="0" err="1"/>
              <a:t>en</a:t>
            </a:r>
            <a:r>
              <a:rPr lang="en-GB" sz="1200" b="1" dirty="0"/>
              <a:t> </a:t>
            </a:r>
            <a:r>
              <a:rPr lang="en-GB" sz="1200" b="1" dirty="0" err="1"/>
              <a:t>porcentajes</a:t>
            </a:r>
            <a:r>
              <a:rPr lang="en-GB" sz="1200" b="1" dirty="0"/>
              <a:t> del PIB). El Salvador 2018-2050</a:t>
            </a:r>
            <a:endParaRPr lang="es-ES" sz="1200" b="1" dirty="0"/>
          </a:p>
        </p:txBody>
      </p:sp>
      <p:sp>
        <p:nvSpPr>
          <p:cNvPr id="12" name="5 CuadroTexto">
            <a:extLst>
              <a:ext uri="{FF2B5EF4-FFF2-40B4-BE49-F238E27FC236}">
                <a16:creationId xmlns:a16="http://schemas.microsoft.com/office/drawing/2014/main" id="{8CB1FD2A-F978-4E53-8A4A-1E9282373870}"/>
              </a:ext>
            </a:extLst>
          </p:cNvPr>
          <p:cNvSpPr txBox="1"/>
          <p:nvPr/>
        </p:nvSpPr>
        <p:spPr>
          <a:xfrm>
            <a:off x="4775873" y="2316922"/>
            <a:ext cx="4176464" cy="461665"/>
          </a:xfrm>
          <a:prstGeom prst="rect">
            <a:avLst/>
          </a:prstGeom>
          <a:noFill/>
        </p:spPr>
        <p:txBody>
          <a:bodyPr wrap="square" rtlCol="0">
            <a:spAutoFit/>
          </a:bodyPr>
          <a:lstStyle/>
          <a:p>
            <a:r>
              <a:rPr lang="en-GB" sz="1200" b="1" dirty="0" err="1"/>
              <a:t>Proyección</a:t>
            </a:r>
            <a:r>
              <a:rPr lang="en-GB" sz="1200" b="1" dirty="0"/>
              <a:t> </a:t>
            </a:r>
            <a:r>
              <a:rPr lang="en-GB" sz="1200" b="1" dirty="0" err="1"/>
              <a:t>presupuestaria</a:t>
            </a:r>
            <a:r>
              <a:rPr lang="en-GB" sz="1200" b="1" dirty="0"/>
              <a:t> por </a:t>
            </a:r>
            <a:r>
              <a:rPr lang="en-GB" sz="1200" b="1" dirty="0" err="1"/>
              <a:t>indicadores</a:t>
            </a:r>
            <a:r>
              <a:rPr lang="en-GB" sz="1200" b="1" dirty="0"/>
              <a:t> </a:t>
            </a:r>
            <a:r>
              <a:rPr lang="en-GB" sz="1200" b="1" dirty="0" err="1"/>
              <a:t>fiscales</a:t>
            </a:r>
            <a:r>
              <a:rPr lang="en-GB" sz="1200" b="1" dirty="0"/>
              <a:t> (</a:t>
            </a:r>
            <a:r>
              <a:rPr lang="en-GB" sz="1200" b="1" dirty="0" err="1"/>
              <a:t>en</a:t>
            </a:r>
            <a:r>
              <a:rPr lang="en-GB" sz="1200" b="1" dirty="0"/>
              <a:t> </a:t>
            </a:r>
            <a:r>
              <a:rPr lang="en-GB" sz="1200" b="1" dirty="0" err="1"/>
              <a:t>porcentajes</a:t>
            </a:r>
            <a:r>
              <a:rPr lang="en-GB" sz="1200" b="1" dirty="0"/>
              <a:t> del PIB). El Salvador 2018-2050</a:t>
            </a:r>
            <a:endParaRPr lang="es-ES" sz="1200" b="1" dirty="0"/>
          </a:p>
        </p:txBody>
      </p:sp>
      <p:sp>
        <p:nvSpPr>
          <p:cNvPr id="13" name="CuadroTexto 12">
            <a:extLst>
              <a:ext uri="{FF2B5EF4-FFF2-40B4-BE49-F238E27FC236}">
                <a16:creationId xmlns:a16="http://schemas.microsoft.com/office/drawing/2014/main" id="{EBC18ACB-A9B0-452D-BDE1-3374AEA2730C}"/>
              </a:ext>
            </a:extLst>
          </p:cNvPr>
          <p:cNvSpPr txBox="1"/>
          <p:nvPr/>
        </p:nvSpPr>
        <p:spPr>
          <a:xfrm>
            <a:off x="457200" y="1594243"/>
            <a:ext cx="8003232" cy="646331"/>
          </a:xfrm>
          <a:prstGeom prst="rect">
            <a:avLst/>
          </a:prstGeom>
          <a:noFill/>
        </p:spPr>
        <p:txBody>
          <a:bodyPr wrap="square" rtlCol="0">
            <a:spAutoFit/>
          </a:bodyPr>
          <a:lstStyle/>
          <a:p>
            <a:r>
              <a:rPr lang="en-GB" dirty="0" err="1"/>
              <a:t>Asumiendo</a:t>
            </a:r>
            <a:r>
              <a:rPr lang="en-GB" dirty="0"/>
              <a:t> que no hay </a:t>
            </a:r>
            <a:r>
              <a:rPr lang="en-GB" dirty="0" err="1"/>
              <a:t>incremento</a:t>
            </a:r>
            <a:r>
              <a:rPr lang="en-GB" dirty="0"/>
              <a:t> </a:t>
            </a:r>
            <a:r>
              <a:rPr lang="en-GB" dirty="0" err="1"/>
              <a:t>en</a:t>
            </a:r>
            <a:r>
              <a:rPr lang="en-GB" dirty="0"/>
              <a:t> los </a:t>
            </a:r>
            <a:r>
              <a:rPr lang="en-GB" dirty="0" err="1"/>
              <a:t>ingresos</a:t>
            </a:r>
            <a:r>
              <a:rPr lang="en-GB" dirty="0"/>
              <a:t> </a:t>
            </a:r>
            <a:r>
              <a:rPr lang="en-GB" dirty="0" err="1"/>
              <a:t>públicos</a:t>
            </a:r>
            <a:r>
              <a:rPr lang="en-GB" dirty="0"/>
              <a:t> o </a:t>
            </a:r>
            <a:r>
              <a:rPr lang="en-GB" dirty="0" err="1"/>
              <a:t>reducciones</a:t>
            </a:r>
            <a:r>
              <a:rPr lang="en-GB" dirty="0"/>
              <a:t> del </a:t>
            </a:r>
            <a:r>
              <a:rPr lang="en-GB" dirty="0" err="1"/>
              <a:t>gasto</a:t>
            </a:r>
            <a:endParaRPr lang="en-GB" dirty="0"/>
          </a:p>
        </p:txBody>
      </p:sp>
      <p:sp>
        <p:nvSpPr>
          <p:cNvPr id="11" name="Título 1">
            <a:extLst>
              <a:ext uri="{FF2B5EF4-FFF2-40B4-BE49-F238E27FC236}">
                <a16:creationId xmlns:a16="http://schemas.microsoft.com/office/drawing/2014/main" id="{D2B3E3BD-4CC2-4F8F-A9F7-E9A8ADFBB38F}"/>
              </a:ext>
            </a:extLst>
          </p:cNvPr>
          <p:cNvSpPr>
            <a:spLocks noGrp="1"/>
          </p:cNvSpPr>
          <p:nvPr>
            <p:ph type="title"/>
          </p:nvPr>
        </p:nvSpPr>
        <p:spPr>
          <a:xfrm>
            <a:off x="457200" y="304800"/>
            <a:ext cx="6851104" cy="1219200"/>
          </a:xfrm>
        </p:spPr>
        <p:txBody>
          <a:bodyPr>
            <a:noAutofit/>
          </a:bodyPr>
          <a:lstStyle/>
          <a:p>
            <a:r>
              <a:rPr lang="en-GB" sz="2000" dirty="0">
                <a:solidFill>
                  <a:schemeClr val="tx1"/>
                </a:solidFill>
              </a:rPr>
              <a:t>4. </a:t>
            </a:r>
            <a:r>
              <a:rPr lang="es-SV" sz="2000" dirty="0">
                <a:solidFill>
                  <a:schemeClr val="tx1"/>
                </a:solidFill>
              </a:rPr>
              <a:t>¿Es el sistema de protección social sostenible en el largo plazo dada la transición demográfica del país?</a:t>
            </a:r>
            <a:br>
              <a:rPr lang="en-GB" sz="2000" dirty="0">
                <a:solidFill>
                  <a:schemeClr val="tx1"/>
                </a:solidFill>
              </a:rPr>
            </a:br>
            <a:endParaRPr lang="en-GB" sz="2000" dirty="0">
              <a:solidFill>
                <a:schemeClr val="tx1"/>
              </a:solidFill>
            </a:endParaRPr>
          </a:p>
        </p:txBody>
      </p:sp>
      <p:pic>
        <p:nvPicPr>
          <p:cNvPr id="7" name="Imagen 6">
            <a:extLst>
              <a:ext uri="{FF2B5EF4-FFF2-40B4-BE49-F238E27FC236}">
                <a16:creationId xmlns:a16="http://schemas.microsoft.com/office/drawing/2014/main" id="{EA6AED49-AA19-44E7-9B50-77CB91A25D82}"/>
              </a:ext>
            </a:extLst>
          </p:cNvPr>
          <p:cNvPicPr>
            <a:picLocks noChangeAspect="1"/>
          </p:cNvPicPr>
          <p:nvPr/>
        </p:nvPicPr>
        <p:blipFill>
          <a:blip r:embed="rId2"/>
          <a:stretch>
            <a:fillRect/>
          </a:stretch>
        </p:blipFill>
        <p:spPr>
          <a:xfrm>
            <a:off x="183099" y="2854935"/>
            <a:ext cx="4028862" cy="3452044"/>
          </a:xfrm>
          <a:prstGeom prst="rect">
            <a:avLst/>
          </a:prstGeom>
        </p:spPr>
      </p:pic>
      <p:pic>
        <p:nvPicPr>
          <p:cNvPr id="15" name="Imagen 14">
            <a:extLst>
              <a:ext uri="{FF2B5EF4-FFF2-40B4-BE49-F238E27FC236}">
                <a16:creationId xmlns:a16="http://schemas.microsoft.com/office/drawing/2014/main" id="{059FCC87-4F23-44EB-B50B-694C99610942}"/>
              </a:ext>
            </a:extLst>
          </p:cNvPr>
          <p:cNvPicPr>
            <a:picLocks noChangeAspect="1"/>
          </p:cNvPicPr>
          <p:nvPr/>
        </p:nvPicPr>
        <p:blipFill>
          <a:blip r:embed="rId3"/>
          <a:stretch>
            <a:fillRect/>
          </a:stretch>
        </p:blipFill>
        <p:spPr>
          <a:xfrm>
            <a:off x="4442614" y="2778587"/>
            <a:ext cx="4509723" cy="3528392"/>
          </a:xfrm>
          <a:prstGeom prst="rect">
            <a:avLst/>
          </a:prstGeom>
        </p:spPr>
      </p:pic>
    </p:spTree>
    <p:extLst>
      <p:ext uri="{BB962C8B-B14F-4D97-AF65-F5344CB8AC3E}">
        <p14:creationId xmlns:p14="http://schemas.microsoft.com/office/powerpoint/2010/main" val="1569680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D76327A5-21F4-4CA9-B31A-7D6FE3C87053}"/>
              </a:ext>
            </a:extLst>
          </p:cNvPr>
          <p:cNvSpPr txBox="1"/>
          <p:nvPr/>
        </p:nvSpPr>
        <p:spPr>
          <a:xfrm>
            <a:off x="457200" y="1594243"/>
            <a:ext cx="8003232" cy="646331"/>
          </a:xfrm>
          <a:prstGeom prst="rect">
            <a:avLst/>
          </a:prstGeom>
          <a:noFill/>
        </p:spPr>
        <p:txBody>
          <a:bodyPr wrap="square" rtlCol="0">
            <a:spAutoFit/>
          </a:bodyPr>
          <a:lstStyle/>
          <a:p>
            <a:r>
              <a:rPr lang="en-GB" dirty="0" err="1"/>
              <a:t>En</a:t>
            </a:r>
            <a:r>
              <a:rPr lang="en-GB" dirty="0"/>
              <a:t> </a:t>
            </a:r>
            <a:r>
              <a:rPr lang="en-GB" dirty="0" err="1"/>
              <a:t>este</a:t>
            </a:r>
            <a:r>
              <a:rPr lang="en-GB" dirty="0"/>
              <a:t> scenario </a:t>
            </a:r>
            <a:r>
              <a:rPr lang="en-GB" dirty="0" err="1"/>
              <a:t>alternativo</a:t>
            </a:r>
            <a:r>
              <a:rPr lang="en-GB" dirty="0"/>
              <a:t>, se assume un </a:t>
            </a:r>
            <a:r>
              <a:rPr lang="en-GB" dirty="0" err="1"/>
              <a:t>incremento</a:t>
            </a:r>
            <a:r>
              <a:rPr lang="en-GB" dirty="0"/>
              <a:t> </a:t>
            </a:r>
            <a:r>
              <a:rPr lang="en-GB" dirty="0" err="1"/>
              <a:t>en</a:t>
            </a:r>
            <a:r>
              <a:rPr lang="en-GB" dirty="0"/>
              <a:t> los </a:t>
            </a:r>
            <a:r>
              <a:rPr lang="en-GB" dirty="0" err="1"/>
              <a:t>ingresos</a:t>
            </a:r>
            <a:r>
              <a:rPr lang="en-GB" dirty="0"/>
              <a:t> del sector </a:t>
            </a:r>
            <a:r>
              <a:rPr lang="en-GB" dirty="0" err="1"/>
              <a:t>público</a:t>
            </a:r>
            <a:r>
              <a:rPr lang="en-GB" dirty="0"/>
              <a:t> a </a:t>
            </a:r>
            <a:r>
              <a:rPr lang="en-GB" dirty="0" err="1"/>
              <a:t>razón</a:t>
            </a:r>
            <a:r>
              <a:rPr lang="en-GB" dirty="0"/>
              <a:t> de 0.05% por </a:t>
            </a:r>
            <a:r>
              <a:rPr lang="en-GB" dirty="0" err="1"/>
              <a:t>año</a:t>
            </a:r>
            <a:r>
              <a:rPr lang="en-GB" dirty="0"/>
              <a:t> de 2018 a 2050</a:t>
            </a:r>
          </a:p>
        </p:txBody>
      </p:sp>
      <p:sp>
        <p:nvSpPr>
          <p:cNvPr id="11" name="Título 1">
            <a:extLst>
              <a:ext uri="{FF2B5EF4-FFF2-40B4-BE49-F238E27FC236}">
                <a16:creationId xmlns:a16="http://schemas.microsoft.com/office/drawing/2014/main" id="{A490B0D5-F727-4195-8BF0-F00266E91833}"/>
              </a:ext>
            </a:extLst>
          </p:cNvPr>
          <p:cNvSpPr txBox="1">
            <a:spLocks/>
          </p:cNvSpPr>
          <p:nvPr/>
        </p:nvSpPr>
        <p:spPr bwMode="auto">
          <a:xfrm>
            <a:off x="457200" y="414944"/>
            <a:ext cx="6851104"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kern="1200">
                <a:solidFill>
                  <a:schemeClr val="bg1">
                    <a:lumMod val="50000"/>
                  </a:schemeClr>
                </a:solidFill>
                <a:latin typeface="Verdana"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000" dirty="0">
                <a:solidFill>
                  <a:schemeClr val="tx1"/>
                </a:solidFill>
              </a:rPr>
              <a:t>4. </a:t>
            </a:r>
            <a:r>
              <a:rPr lang="es-SV" sz="2000" dirty="0">
                <a:solidFill>
                  <a:schemeClr val="tx1"/>
                </a:solidFill>
              </a:rPr>
              <a:t>¿Es el sistema de protección social sostenible en el largo plazo dada la transición demográfica del país?</a:t>
            </a:r>
            <a:br>
              <a:rPr lang="en-GB" sz="2000" dirty="0">
                <a:solidFill>
                  <a:schemeClr val="tx1"/>
                </a:solidFill>
              </a:rPr>
            </a:br>
            <a:endParaRPr lang="en-GB" sz="2000" dirty="0">
              <a:solidFill>
                <a:schemeClr val="tx1"/>
              </a:solidFill>
            </a:endParaRPr>
          </a:p>
        </p:txBody>
      </p:sp>
      <p:sp>
        <p:nvSpPr>
          <p:cNvPr id="12" name="5 CuadroTexto">
            <a:extLst>
              <a:ext uri="{FF2B5EF4-FFF2-40B4-BE49-F238E27FC236}">
                <a16:creationId xmlns:a16="http://schemas.microsoft.com/office/drawing/2014/main" id="{73C8E69D-20D0-4C6D-9867-86E411EAF921}"/>
              </a:ext>
            </a:extLst>
          </p:cNvPr>
          <p:cNvSpPr txBox="1"/>
          <p:nvPr/>
        </p:nvSpPr>
        <p:spPr>
          <a:xfrm>
            <a:off x="179512" y="2316922"/>
            <a:ext cx="4176464" cy="461665"/>
          </a:xfrm>
          <a:prstGeom prst="rect">
            <a:avLst/>
          </a:prstGeom>
          <a:noFill/>
        </p:spPr>
        <p:txBody>
          <a:bodyPr wrap="square" rtlCol="0">
            <a:spAutoFit/>
          </a:bodyPr>
          <a:lstStyle/>
          <a:p>
            <a:r>
              <a:rPr lang="en-GB" sz="1200" b="1" dirty="0" err="1"/>
              <a:t>Proyección</a:t>
            </a:r>
            <a:r>
              <a:rPr lang="en-GB" sz="1200" b="1" dirty="0"/>
              <a:t> </a:t>
            </a:r>
            <a:r>
              <a:rPr lang="en-GB" sz="1200" b="1" dirty="0" err="1"/>
              <a:t>presupuestaria</a:t>
            </a:r>
            <a:r>
              <a:rPr lang="en-GB" sz="1200" b="1" dirty="0"/>
              <a:t> por sus </a:t>
            </a:r>
            <a:r>
              <a:rPr lang="en-GB" sz="1200" b="1" dirty="0" err="1"/>
              <a:t>componentes</a:t>
            </a:r>
            <a:r>
              <a:rPr lang="en-GB" sz="1200" b="1" dirty="0"/>
              <a:t> (</a:t>
            </a:r>
            <a:r>
              <a:rPr lang="en-GB" sz="1200" b="1" dirty="0" err="1"/>
              <a:t>en</a:t>
            </a:r>
            <a:r>
              <a:rPr lang="en-GB" sz="1200" b="1" dirty="0"/>
              <a:t> </a:t>
            </a:r>
            <a:r>
              <a:rPr lang="en-GB" sz="1200" b="1" dirty="0" err="1"/>
              <a:t>porcentajes</a:t>
            </a:r>
            <a:r>
              <a:rPr lang="en-GB" sz="1200" b="1" dirty="0"/>
              <a:t> del PIB). El Salvador 2018-2050</a:t>
            </a:r>
            <a:endParaRPr lang="es-ES" sz="1200" b="1" dirty="0"/>
          </a:p>
        </p:txBody>
      </p:sp>
      <p:sp>
        <p:nvSpPr>
          <p:cNvPr id="13" name="5 CuadroTexto">
            <a:extLst>
              <a:ext uri="{FF2B5EF4-FFF2-40B4-BE49-F238E27FC236}">
                <a16:creationId xmlns:a16="http://schemas.microsoft.com/office/drawing/2014/main" id="{3DE22A15-9B25-4888-BDB0-16D844EE13F2}"/>
              </a:ext>
            </a:extLst>
          </p:cNvPr>
          <p:cNvSpPr txBox="1"/>
          <p:nvPr/>
        </p:nvSpPr>
        <p:spPr>
          <a:xfrm>
            <a:off x="4775873" y="2316922"/>
            <a:ext cx="4176464" cy="461665"/>
          </a:xfrm>
          <a:prstGeom prst="rect">
            <a:avLst/>
          </a:prstGeom>
          <a:noFill/>
        </p:spPr>
        <p:txBody>
          <a:bodyPr wrap="square" rtlCol="0">
            <a:spAutoFit/>
          </a:bodyPr>
          <a:lstStyle/>
          <a:p>
            <a:r>
              <a:rPr lang="en-GB" sz="1200" b="1" dirty="0" err="1"/>
              <a:t>Proyección</a:t>
            </a:r>
            <a:r>
              <a:rPr lang="en-GB" sz="1200" b="1" dirty="0"/>
              <a:t> </a:t>
            </a:r>
            <a:r>
              <a:rPr lang="en-GB" sz="1200" b="1" dirty="0" err="1"/>
              <a:t>presupuestaria</a:t>
            </a:r>
            <a:r>
              <a:rPr lang="en-GB" sz="1200" b="1" dirty="0"/>
              <a:t> por </a:t>
            </a:r>
            <a:r>
              <a:rPr lang="en-GB" sz="1200" b="1" dirty="0" err="1"/>
              <a:t>indicadores</a:t>
            </a:r>
            <a:r>
              <a:rPr lang="en-GB" sz="1200" b="1" dirty="0"/>
              <a:t> </a:t>
            </a:r>
            <a:r>
              <a:rPr lang="en-GB" sz="1200" b="1" dirty="0" err="1"/>
              <a:t>fiscales</a:t>
            </a:r>
            <a:r>
              <a:rPr lang="en-GB" sz="1200" b="1" dirty="0"/>
              <a:t> (</a:t>
            </a:r>
            <a:r>
              <a:rPr lang="en-GB" sz="1200" b="1" dirty="0" err="1"/>
              <a:t>en</a:t>
            </a:r>
            <a:r>
              <a:rPr lang="en-GB" sz="1200" b="1" dirty="0"/>
              <a:t> </a:t>
            </a:r>
            <a:r>
              <a:rPr lang="en-GB" sz="1200" b="1" dirty="0" err="1"/>
              <a:t>porcentajes</a:t>
            </a:r>
            <a:r>
              <a:rPr lang="en-GB" sz="1200" b="1" dirty="0"/>
              <a:t> del PIB). El Salvador 2018-2050</a:t>
            </a:r>
            <a:endParaRPr lang="es-ES" sz="1200" b="1" dirty="0"/>
          </a:p>
        </p:txBody>
      </p:sp>
      <p:sp>
        <p:nvSpPr>
          <p:cNvPr id="14" name="9 CuadroTexto">
            <a:extLst>
              <a:ext uri="{FF2B5EF4-FFF2-40B4-BE49-F238E27FC236}">
                <a16:creationId xmlns:a16="http://schemas.microsoft.com/office/drawing/2014/main" id="{D471E9B4-530C-4BA8-A878-F1831EE7E61D}"/>
              </a:ext>
            </a:extLst>
          </p:cNvPr>
          <p:cNvSpPr txBox="1"/>
          <p:nvPr/>
        </p:nvSpPr>
        <p:spPr>
          <a:xfrm>
            <a:off x="180332" y="6306979"/>
            <a:ext cx="6264696" cy="246221"/>
          </a:xfrm>
          <a:prstGeom prst="rect">
            <a:avLst/>
          </a:prstGeom>
          <a:noFill/>
        </p:spPr>
        <p:txBody>
          <a:bodyPr wrap="square" rtlCol="0">
            <a:spAutoFit/>
          </a:bodyPr>
          <a:lstStyle/>
          <a:p>
            <a:r>
              <a:rPr lang="en-US" sz="1000" dirty="0"/>
              <a:t>Fuente: </a:t>
            </a:r>
            <a:r>
              <a:rPr lang="en-US" sz="1000" dirty="0" err="1"/>
              <a:t>Estimaciones</a:t>
            </a:r>
            <a:r>
              <a:rPr lang="en-US" sz="1000" dirty="0"/>
              <a:t> </a:t>
            </a:r>
            <a:r>
              <a:rPr lang="en-US" sz="1000" dirty="0" err="1"/>
              <a:t>propias</a:t>
            </a:r>
            <a:r>
              <a:rPr lang="en-US" sz="1000" dirty="0"/>
              <a:t> con base </a:t>
            </a:r>
            <a:r>
              <a:rPr lang="en-US" sz="1000" dirty="0" err="1"/>
              <a:t>en</a:t>
            </a:r>
            <a:r>
              <a:rPr lang="en-US" sz="1000" dirty="0"/>
              <a:t> Miller (2006) y Peña y Rivera (2016).</a:t>
            </a:r>
            <a:endParaRPr lang="es-ES" sz="1000" dirty="0"/>
          </a:p>
        </p:txBody>
      </p:sp>
      <p:pic>
        <p:nvPicPr>
          <p:cNvPr id="15" name="Imagen 14">
            <a:extLst>
              <a:ext uri="{FF2B5EF4-FFF2-40B4-BE49-F238E27FC236}">
                <a16:creationId xmlns:a16="http://schemas.microsoft.com/office/drawing/2014/main" id="{D3AB45BF-36C9-4C76-BE1E-2F0037DECF60}"/>
              </a:ext>
            </a:extLst>
          </p:cNvPr>
          <p:cNvPicPr>
            <a:picLocks noChangeAspect="1"/>
          </p:cNvPicPr>
          <p:nvPr/>
        </p:nvPicPr>
        <p:blipFill>
          <a:blip r:embed="rId2"/>
          <a:stretch>
            <a:fillRect/>
          </a:stretch>
        </p:blipFill>
        <p:spPr>
          <a:xfrm>
            <a:off x="146616" y="2959346"/>
            <a:ext cx="4629257" cy="3347633"/>
          </a:xfrm>
          <a:prstGeom prst="rect">
            <a:avLst/>
          </a:prstGeom>
        </p:spPr>
      </p:pic>
      <p:pic>
        <p:nvPicPr>
          <p:cNvPr id="16" name="Imagen 15">
            <a:extLst>
              <a:ext uri="{FF2B5EF4-FFF2-40B4-BE49-F238E27FC236}">
                <a16:creationId xmlns:a16="http://schemas.microsoft.com/office/drawing/2014/main" id="{64DDA386-8822-4B8E-B13B-DE041D1A0487}"/>
              </a:ext>
            </a:extLst>
          </p:cNvPr>
          <p:cNvPicPr>
            <a:picLocks noChangeAspect="1"/>
          </p:cNvPicPr>
          <p:nvPr/>
        </p:nvPicPr>
        <p:blipFill>
          <a:blip r:embed="rId3"/>
          <a:stretch>
            <a:fillRect/>
          </a:stretch>
        </p:blipFill>
        <p:spPr>
          <a:xfrm>
            <a:off x="5004049" y="2959345"/>
            <a:ext cx="3993336" cy="3347633"/>
          </a:xfrm>
          <a:prstGeom prst="rect">
            <a:avLst/>
          </a:prstGeom>
        </p:spPr>
      </p:pic>
    </p:spTree>
    <p:extLst>
      <p:ext uri="{BB962C8B-B14F-4D97-AF65-F5344CB8AC3E}">
        <p14:creationId xmlns:p14="http://schemas.microsoft.com/office/powerpoint/2010/main" val="149700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169FD73-B835-44DD-B9D9-705AF5EF4699}"/>
              </a:ext>
            </a:extLst>
          </p:cNvPr>
          <p:cNvSpPr>
            <a:spLocks noGrp="1"/>
          </p:cNvSpPr>
          <p:nvPr>
            <p:ph idx="1"/>
          </p:nvPr>
        </p:nvSpPr>
        <p:spPr/>
        <p:txBody>
          <a:bodyPr/>
          <a:lstStyle/>
          <a:p>
            <a:r>
              <a:rPr lang="es-SV" dirty="0"/>
              <a:t>El país debe empezar a desarrollar herramientas que le permitan analizar las consecuencias de la transición demográfica en el área socioeconómica. Este es un esfuerzo que entes públicos como la Secretaría Técnica y de Planificación de la Presidencia (STTP) pueden liderar. </a:t>
            </a:r>
          </a:p>
          <a:p>
            <a:endParaRPr lang="es-SV" dirty="0"/>
          </a:p>
          <a:p>
            <a:r>
              <a:rPr lang="es-SV" dirty="0"/>
              <a:t>La promoción de un crecimiento económico inclusivo en El Salvador es primordial para el alance de los ODS y para atajar los desafíos de la transición demográfica.</a:t>
            </a:r>
          </a:p>
          <a:p>
            <a:endParaRPr lang="en-GB" sz="2500" dirty="0"/>
          </a:p>
          <a:p>
            <a:r>
              <a:rPr lang="es-SV" dirty="0"/>
              <a:t>fortalecer el sistema de protección social salvadoreño, principalmente a través de la promoción de la creación de empleo decente, pero también creando un sistema de protección social integral. </a:t>
            </a:r>
            <a:endParaRPr lang="en-GB" sz="2500" dirty="0"/>
          </a:p>
        </p:txBody>
      </p:sp>
      <p:sp>
        <p:nvSpPr>
          <p:cNvPr id="4" name="Título 1">
            <a:extLst>
              <a:ext uri="{FF2B5EF4-FFF2-40B4-BE49-F238E27FC236}">
                <a16:creationId xmlns:a16="http://schemas.microsoft.com/office/drawing/2014/main" id="{567BF292-74F4-4535-8689-4893F91DCB97}"/>
              </a:ext>
            </a:extLst>
          </p:cNvPr>
          <p:cNvSpPr>
            <a:spLocks noGrp="1"/>
          </p:cNvSpPr>
          <p:nvPr>
            <p:ph type="title"/>
          </p:nvPr>
        </p:nvSpPr>
        <p:spPr>
          <a:xfrm>
            <a:off x="457200" y="304800"/>
            <a:ext cx="8229600" cy="990600"/>
          </a:xfrm>
        </p:spPr>
        <p:txBody>
          <a:bodyPr>
            <a:normAutofit/>
          </a:bodyPr>
          <a:lstStyle/>
          <a:p>
            <a:r>
              <a:rPr lang="es-SV" sz="2300" dirty="0">
                <a:solidFill>
                  <a:schemeClr val="tx1"/>
                </a:solidFill>
              </a:rPr>
              <a:t>5. </a:t>
            </a:r>
            <a:r>
              <a:rPr lang="en-GB" sz="2300" dirty="0" err="1">
                <a:solidFill>
                  <a:schemeClr val="tx1"/>
                </a:solidFill>
              </a:rPr>
              <a:t>Recomendaciones</a:t>
            </a:r>
            <a:endParaRPr lang="en-GB" sz="2300" dirty="0"/>
          </a:p>
        </p:txBody>
      </p:sp>
    </p:spTree>
    <p:extLst>
      <p:ext uri="{BB962C8B-B14F-4D97-AF65-F5344CB8AC3E}">
        <p14:creationId xmlns:p14="http://schemas.microsoft.com/office/powerpoint/2010/main" val="627538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CD42DDA-F633-48D7-91DE-AB175A7C30A7}"/>
              </a:ext>
            </a:extLst>
          </p:cNvPr>
          <p:cNvSpPr>
            <a:spLocks noGrp="1"/>
          </p:cNvSpPr>
          <p:nvPr>
            <p:ph idx="1"/>
          </p:nvPr>
        </p:nvSpPr>
        <p:spPr/>
        <p:txBody>
          <a:bodyPr/>
          <a:lstStyle/>
          <a:p>
            <a:r>
              <a:rPr lang="es-SV" dirty="0"/>
              <a:t>El Salvador debe incentivar la participación laboral de las mujeres, evitando que el trabajo productivo no remunerado que se realiza al interior del hogar sea un obstáculo para su participación. </a:t>
            </a:r>
          </a:p>
          <a:p>
            <a:endParaRPr lang="es-SV" dirty="0"/>
          </a:p>
          <a:p>
            <a:r>
              <a:rPr lang="es-SV" dirty="0"/>
              <a:t>el país debe crear programas públicos y privados que incentiven la atención de la demanda de cuidado (por ejemplo, creando guarderías en instituciones públicas y promoviendo la creación de guarderías empresariales que dependan del tamaño de la empresa).</a:t>
            </a:r>
          </a:p>
          <a:p>
            <a:endParaRPr lang="es-SV" dirty="0"/>
          </a:p>
          <a:p>
            <a:r>
              <a:rPr lang="es-SV" dirty="0"/>
              <a:t>programas que incentiven la corresponsabilidad en cuanto al trabajo productivo no remunerado entre hombres y mujeres.</a:t>
            </a:r>
            <a:endParaRPr lang="en-GB" dirty="0"/>
          </a:p>
        </p:txBody>
      </p:sp>
      <p:sp>
        <p:nvSpPr>
          <p:cNvPr id="4" name="Título 1">
            <a:extLst>
              <a:ext uri="{FF2B5EF4-FFF2-40B4-BE49-F238E27FC236}">
                <a16:creationId xmlns:a16="http://schemas.microsoft.com/office/drawing/2014/main" id="{BCD25B3C-8E0A-41F4-A5E1-E2D7E803DD0E}"/>
              </a:ext>
            </a:extLst>
          </p:cNvPr>
          <p:cNvSpPr>
            <a:spLocks noGrp="1"/>
          </p:cNvSpPr>
          <p:nvPr>
            <p:ph type="title"/>
          </p:nvPr>
        </p:nvSpPr>
        <p:spPr>
          <a:xfrm>
            <a:off x="457200" y="304800"/>
            <a:ext cx="8229600" cy="990600"/>
          </a:xfrm>
        </p:spPr>
        <p:txBody>
          <a:bodyPr>
            <a:normAutofit/>
          </a:bodyPr>
          <a:lstStyle/>
          <a:p>
            <a:r>
              <a:rPr lang="es-SV" sz="2300" dirty="0">
                <a:solidFill>
                  <a:schemeClr val="tx1"/>
                </a:solidFill>
              </a:rPr>
              <a:t>5. </a:t>
            </a:r>
            <a:r>
              <a:rPr lang="en-GB" sz="2300" dirty="0" err="1">
                <a:solidFill>
                  <a:schemeClr val="tx1"/>
                </a:solidFill>
              </a:rPr>
              <a:t>Recomendaciones</a:t>
            </a:r>
            <a:endParaRPr lang="en-GB" sz="2300" dirty="0"/>
          </a:p>
        </p:txBody>
      </p:sp>
    </p:spTree>
    <p:extLst>
      <p:ext uri="{BB962C8B-B14F-4D97-AF65-F5344CB8AC3E}">
        <p14:creationId xmlns:p14="http://schemas.microsoft.com/office/powerpoint/2010/main" val="2865930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91AC8BC-1AA1-41BE-BF60-C888185448CA}"/>
              </a:ext>
            </a:extLst>
          </p:cNvPr>
          <p:cNvSpPr>
            <a:spLocks noGrp="1"/>
          </p:cNvSpPr>
          <p:nvPr>
            <p:ph idx="1"/>
          </p:nvPr>
        </p:nvSpPr>
        <p:spPr>
          <a:xfrm>
            <a:off x="457200" y="1447800"/>
            <a:ext cx="8229600" cy="4713312"/>
          </a:xfrm>
        </p:spPr>
        <p:txBody>
          <a:bodyPr/>
          <a:lstStyle/>
          <a:p>
            <a:r>
              <a:rPr lang="es-SV" dirty="0"/>
              <a:t>El país debe establecer medidas fiscales que permitan hacer frente a esta demanda de recursos adicionales. El incremento de los ingresos del sector público, así como un uso más eficiente y efectivo del gasto público se muestran fundamentales para lograr este objetivo.</a:t>
            </a:r>
          </a:p>
          <a:p>
            <a:endParaRPr lang="es-SV" dirty="0"/>
          </a:p>
          <a:p>
            <a:r>
              <a:rPr lang="es-SV" dirty="0"/>
              <a:t>La sostenibilidad de la deuda en el largo plazo en un punto que no se puede soslayar. Debe tenerse presente que al sacar mayor provecho del dividendo demográfico las finanzas públicas se fortalecerían en vistas a afrontar las presiones del progresivo envejecimiento poblacional. </a:t>
            </a:r>
          </a:p>
          <a:p>
            <a:endParaRPr lang="es-SV" dirty="0"/>
          </a:p>
          <a:p>
            <a:r>
              <a:rPr lang="es-SV" dirty="0"/>
              <a:t>Toda medida de política fiscal debería de tener un carácter progresivo, evitando menoscabar los esfuerzos por reducir la desigualdad, en consonancia con las metas establecidas en el ODS 11, </a:t>
            </a:r>
            <a:r>
              <a:rPr lang="es-SV" i="1" dirty="0"/>
              <a:t>reducción de las desigualdades</a:t>
            </a:r>
            <a:r>
              <a:rPr lang="es-SV" dirty="0"/>
              <a:t>.</a:t>
            </a:r>
            <a:endParaRPr lang="en-GB" dirty="0"/>
          </a:p>
          <a:p>
            <a:endParaRPr lang="en-GB" dirty="0"/>
          </a:p>
        </p:txBody>
      </p:sp>
      <p:sp>
        <p:nvSpPr>
          <p:cNvPr id="6" name="Título 1">
            <a:extLst>
              <a:ext uri="{FF2B5EF4-FFF2-40B4-BE49-F238E27FC236}">
                <a16:creationId xmlns:a16="http://schemas.microsoft.com/office/drawing/2014/main" id="{E06A2E09-08CC-4CF2-A40C-F6C3AFA1FFCB}"/>
              </a:ext>
            </a:extLst>
          </p:cNvPr>
          <p:cNvSpPr txBox="1">
            <a:spLocks/>
          </p:cNvSpPr>
          <p:nvPr/>
        </p:nvSpPr>
        <p:spPr bwMode="auto">
          <a:xfrm>
            <a:off x="609600" y="4572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200" kern="1200">
                <a:solidFill>
                  <a:schemeClr val="bg1">
                    <a:lumMod val="50000"/>
                  </a:schemeClr>
                </a:solidFill>
                <a:latin typeface="Verdana"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SV" sz="2300">
                <a:solidFill>
                  <a:schemeClr val="tx1"/>
                </a:solidFill>
              </a:rPr>
              <a:t>5. </a:t>
            </a:r>
            <a:r>
              <a:rPr lang="en-GB" sz="2300">
                <a:solidFill>
                  <a:schemeClr val="tx1"/>
                </a:solidFill>
              </a:rPr>
              <a:t>Recomendaciones</a:t>
            </a:r>
            <a:endParaRPr lang="en-GB" sz="2300" dirty="0"/>
          </a:p>
        </p:txBody>
      </p:sp>
    </p:spTree>
    <p:extLst>
      <p:ext uri="{BB962C8B-B14F-4D97-AF65-F5344CB8AC3E}">
        <p14:creationId xmlns:p14="http://schemas.microsoft.com/office/powerpoint/2010/main" val="420311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642F15-A191-438A-81DB-EF810479BF4E}"/>
              </a:ext>
            </a:extLst>
          </p:cNvPr>
          <p:cNvSpPr>
            <a:spLocks noGrp="1"/>
          </p:cNvSpPr>
          <p:nvPr>
            <p:ph type="title"/>
          </p:nvPr>
        </p:nvSpPr>
        <p:spPr/>
        <p:txBody>
          <a:bodyPr>
            <a:normAutofit/>
          </a:bodyPr>
          <a:lstStyle/>
          <a:p>
            <a:r>
              <a:rPr lang="es-SV" sz="2600" dirty="0">
                <a:solidFill>
                  <a:schemeClr val="tx1"/>
                </a:solidFill>
              </a:rPr>
              <a:t>1. ODS priorizados por el Gobierno </a:t>
            </a:r>
            <a:br>
              <a:rPr lang="es-SV" sz="2600" dirty="0">
                <a:solidFill>
                  <a:schemeClr val="tx1"/>
                </a:solidFill>
              </a:rPr>
            </a:br>
            <a:r>
              <a:rPr lang="es-SV" sz="2600" dirty="0">
                <a:solidFill>
                  <a:schemeClr val="tx1"/>
                </a:solidFill>
              </a:rPr>
              <a:t>de El Salvador</a:t>
            </a:r>
            <a:endParaRPr lang="en-GB" sz="2600" dirty="0"/>
          </a:p>
        </p:txBody>
      </p:sp>
      <p:pic>
        <p:nvPicPr>
          <p:cNvPr id="5" name="Marcador de contenido 4">
            <a:extLst>
              <a:ext uri="{FF2B5EF4-FFF2-40B4-BE49-F238E27FC236}">
                <a16:creationId xmlns:a16="http://schemas.microsoft.com/office/drawing/2014/main" id="{B769676A-FAE1-4BF8-982D-06260F50D7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7152" y="1844824"/>
            <a:ext cx="7849695" cy="4382112"/>
          </a:xfrm>
        </p:spPr>
      </p:pic>
    </p:spTree>
    <p:extLst>
      <p:ext uri="{BB962C8B-B14F-4D97-AF65-F5344CB8AC3E}">
        <p14:creationId xmlns:p14="http://schemas.microsoft.com/office/powerpoint/2010/main" val="2950336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FEDEB8-209B-4F8D-AAB5-270424903688}"/>
              </a:ext>
            </a:extLst>
          </p:cNvPr>
          <p:cNvSpPr>
            <a:spLocks noGrp="1"/>
          </p:cNvSpPr>
          <p:nvPr>
            <p:ph type="title"/>
          </p:nvPr>
        </p:nvSpPr>
        <p:spPr/>
        <p:txBody>
          <a:bodyPr>
            <a:normAutofit/>
          </a:bodyPr>
          <a:lstStyle/>
          <a:p>
            <a:r>
              <a:rPr lang="es-SV" sz="2600" dirty="0">
                <a:solidFill>
                  <a:schemeClr val="tx1"/>
                </a:solidFill>
              </a:rPr>
              <a:t>1. ODS priorizados por el Gobierno </a:t>
            </a:r>
            <a:br>
              <a:rPr lang="es-SV" sz="2600" dirty="0">
                <a:solidFill>
                  <a:schemeClr val="tx1"/>
                </a:solidFill>
              </a:rPr>
            </a:br>
            <a:r>
              <a:rPr lang="es-SV" sz="2600" dirty="0">
                <a:solidFill>
                  <a:schemeClr val="tx1"/>
                </a:solidFill>
              </a:rPr>
              <a:t>de El Salvador</a:t>
            </a:r>
            <a:endParaRPr lang="en-GB" sz="2600" dirty="0"/>
          </a:p>
        </p:txBody>
      </p:sp>
      <p:sp>
        <p:nvSpPr>
          <p:cNvPr id="3" name="Marcador de contenido 2">
            <a:extLst>
              <a:ext uri="{FF2B5EF4-FFF2-40B4-BE49-F238E27FC236}">
                <a16:creationId xmlns:a16="http://schemas.microsoft.com/office/drawing/2014/main" id="{CD68A6F6-6BDF-4A96-A2BF-80888E2B40CE}"/>
              </a:ext>
            </a:extLst>
          </p:cNvPr>
          <p:cNvSpPr>
            <a:spLocks noGrp="1"/>
          </p:cNvSpPr>
          <p:nvPr>
            <p:ph idx="1"/>
          </p:nvPr>
        </p:nvSpPr>
        <p:spPr/>
        <p:txBody>
          <a:bodyPr/>
          <a:lstStyle/>
          <a:p>
            <a:pPr marL="0" indent="0">
              <a:buNone/>
            </a:pPr>
            <a:r>
              <a:rPr lang="es-SV" sz="2300" dirty="0"/>
              <a:t>Adicionalmente, las autoridades de El Salvador consideran el ODS 8, trabajo decente y crecimiento económico, “[…] como un objetivo fundamental para poder alcanzar los demás ODS a través del crecimiento inclusivo y el trabajo decente” (GOES, 2017: 11). Por ello, los esfuerzos encaminados a cumplir con este objetivo se tornan fundamentales. </a:t>
            </a:r>
          </a:p>
          <a:p>
            <a:pPr marL="0" indent="0">
              <a:buNone/>
            </a:pPr>
            <a:endParaRPr lang="es-SV" sz="2300" dirty="0"/>
          </a:p>
          <a:p>
            <a:pPr marL="0" indent="0">
              <a:buNone/>
            </a:pPr>
            <a:r>
              <a:rPr lang="es-SV" sz="2300" dirty="0"/>
              <a:t>Por otra parte, al interior de los ODS no priorizados, se han seleccionado 29 metas, por lo que, en total, El Salvador dará prioridad a 117 metas al año 2019 (GOES, 2017).</a:t>
            </a:r>
            <a:endParaRPr lang="en-GB" sz="2300" dirty="0"/>
          </a:p>
        </p:txBody>
      </p:sp>
    </p:spTree>
    <p:extLst>
      <p:ext uri="{BB962C8B-B14F-4D97-AF65-F5344CB8AC3E}">
        <p14:creationId xmlns:p14="http://schemas.microsoft.com/office/powerpoint/2010/main" val="853844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91B264-114E-4F9D-B2BE-CB08FA0AAEC9}"/>
              </a:ext>
            </a:extLst>
          </p:cNvPr>
          <p:cNvSpPr>
            <a:spLocks noGrp="1"/>
          </p:cNvSpPr>
          <p:nvPr>
            <p:ph type="title"/>
          </p:nvPr>
        </p:nvSpPr>
        <p:spPr/>
        <p:txBody>
          <a:bodyPr>
            <a:normAutofit/>
          </a:bodyPr>
          <a:lstStyle/>
          <a:p>
            <a:r>
              <a:rPr lang="es-SV" sz="2600" dirty="0">
                <a:solidFill>
                  <a:schemeClr val="tx1"/>
                </a:solidFill>
              </a:rPr>
              <a:t>1. ODS priorizados por el Gobierno </a:t>
            </a:r>
            <a:br>
              <a:rPr lang="es-SV" sz="2600" dirty="0">
                <a:solidFill>
                  <a:schemeClr val="tx1"/>
                </a:solidFill>
              </a:rPr>
            </a:br>
            <a:r>
              <a:rPr lang="es-SV" sz="2600" dirty="0">
                <a:solidFill>
                  <a:schemeClr val="tx1"/>
                </a:solidFill>
              </a:rPr>
              <a:t>de El Salvador</a:t>
            </a:r>
            <a:endParaRPr lang="en-GB" sz="2600" dirty="0"/>
          </a:p>
        </p:txBody>
      </p:sp>
      <p:sp>
        <p:nvSpPr>
          <p:cNvPr id="3" name="Marcador de contenido 2">
            <a:extLst>
              <a:ext uri="{FF2B5EF4-FFF2-40B4-BE49-F238E27FC236}">
                <a16:creationId xmlns:a16="http://schemas.microsoft.com/office/drawing/2014/main" id="{30696D1A-F516-451F-A15B-0FE5E34B869B}"/>
              </a:ext>
            </a:extLst>
          </p:cNvPr>
          <p:cNvSpPr>
            <a:spLocks noGrp="1"/>
          </p:cNvSpPr>
          <p:nvPr>
            <p:ph idx="1"/>
          </p:nvPr>
        </p:nvSpPr>
        <p:spPr>
          <a:xfrm>
            <a:off x="457200" y="1484784"/>
            <a:ext cx="8229600" cy="4449763"/>
          </a:xfrm>
        </p:spPr>
        <p:txBody>
          <a:bodyPr/>
          <a:lstStyle/>
          <a:p>
            <a:pPr marL="0" indent="0">
              <a:buNone/>
            </a:pPr>
            <a:r>
              <a:rPr lang="es-SV" sz="2600" dirty="0"/>
              <a:t>Bajo este contexto las preguntas de investigación planteadas fueron:</a:t>
            </a:r>
          </a:p>
          <a:p>
            <a:pPr marL="514350" indent="-514350">
              <a:buAutoNum type="arabicPeriod"/>
            </a:pPr>
            <a:r>
              <a:rPr lang="es-SV" sz="2600" dirty="0">
                <a:solidFill>
                  <a:srgbClr val="FF0000"/>
                </a:solidFill>
              </a:rPr>
              <a:t>¿Está El Salvador tomando ventaja de su dividendo demográfico?</a:t>
            </a:r>
          </a:p>
          <a:p>
            <a:pPr marL="0" indent="0">
              <a:buNone/>
            </a:pPr>
            <a:endParaRPr lang="en-GB" sz="2600" dirty="0">
              <a:solidFill>
                <a:srgbClr val="FF0000"/>
              </a:solidFill>
            </a:endParaRPr>
          </a:p>
          <a:p>
            <a:pPr marL="0" indent="0">
              <a:buNone/>
            </a:pPr>
            <a:r>
              <a:rPr lang="es-SV" sz="2600" dirty="0">
                <a:solidFill>
                  <a:srgbClr val="FF0000"/>
                </a:solidFill>
              </a:rPr>
              <a:t>2. ¿Cuál es la contribución del trabajo productivo no remunerado y su relación con el dividendo de género en El Salvador?</a:t>
            </a:r>
          </a:p>
          <a:p>
            <a:pPr marL="0" indent="0">
              <a:buNone/>
            </a:pPr>
            <a:endParaRPr lang="en-GB" sz="2600" dirty="0">
              <a:solidFill>
                <a:srgbClr val="FF0000"/>
              </a:solidFill>
            </a:endParaRPr>
          </a:p>
          <a:p>
            <a:pPr marL="0" indent="0">
              <a:buNone/>
            </a:pPr>
            <a:r>
              <a:rPr lang="es-SV" sz="2600" dirty="0">
                <a:solidFill>
                  <a:srgbClr val="FF0000"/>
                </a:solidFill>
              </a:rPr>
              <a:t>3. ¿Es el sistema de protección social sostenible en el largo plazo dada la transición demográfica del país?</a:t>
            </a:r>
          </a:p>
          <a:p>
            <a:pPr marL="0" indent="0">
              <a:buNone/>
            </a:pPr>
            <a:endParaRPr lang="en-GB" sz="2600" dirty="0"/>
          </a:p>
          <a:p>
            <a:pPr marL="0" indent="0">
              <a:buNone/>
            </a:pPr>
            <a:endParaRPr lang="en-GB" sz="2600" dirty="0"/>
          </a:p>
        </p:txBody>
      </p:sp>
    </p:spTree>
    <p:extLst>
      <p:ext uri="{BB962C8B-B14F-4D97-AF65-F5344CB8AC3E}">
        <p14:creationId xmlns:p14="http://schemas.microsoft.com/office/powerpoint/2010/main" val="2156741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DB9EF9-EFC1-4500-8F7C-B98171E37304}"/>
              </a:ext>
            </a:extLst>
          </p:cNvPr>
          <p:cNvSpPr>
            <a:spLocks noGrp="1"/>
          </p:cNvSpPr>
          <p:nvPr>
            <p:ph type="title"/>
          </p:nvPr>
        </p:nvSpPr>
        <p:spPr/>
        <p:txBody>
          <a:bodyPr>
            <a:normAutofit/>
          </a:bodyPr>
          <a:lstStyle/>
          <a:p>
            <a:r>
              <a:rPr lang="es-SV" sz="2600" dirty="0">
                <a:solidFill>
                  <a:schemeClr val="tx1"/>
                </a:solidFill>
              </a:rPr>
              <a:t>1. ODS priorizados por el Gobierno </a:t>
            </a:r>
            <a:br>
              <a:rPr lang="es-SV" sz="2600" dirty="0">
                <a:solidFill>
                  <a:schemeClr val="tx1"/>
                </a:solidFill>
              </a:rPr>
            </a:br>
            <a:r>
              <a:rPr lang="es-SV" sz="2600" dirty="0">
                <a:solidFill>
                  <a:schemeClr val="tx1"/>
                </a:solidFill>
              </a:rPr>
              <a:t>de El Salvador</a:t>
            </a:r>
            <a:endParaRPr lang="en-GB" sz="2600" dirty="0"/>
          </a:p>
        </p:txBody>
      </p:sp>
      <p:pic>
        <p:nvPicPr>
          <p:cNvPr id="7" name="Marcador de contenido 6">
            <a:extLst>
              <a:ext uri="{FF2B5EF4-FFF2-40B4-BE49-F238E27FC236}">
                <a16:creationId xmlns:a16="http://schemas.microsoft.com/office/drawing/2014/main" id="{CD74ECA7-D31D-4146-B87A-69D50545FF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666297"/>
            <a:ext cx="7849695" cy="3879089"/>
          </a:xfrm>
        </p:spPr>
      </p:pic>
      <p:sp>
        <p:nvSpPr>
          <p:cNvPr id="3" name="CuadroTexto 2">
            <a:extLst>
              <a:ext uri="{FF2B5EF4-FFF2-40B4-BE49-F238E27FC236}">
                <a16:creationId xmlns:a16="http://schemas.microsoft.com/office/drawing/2014/main" id="{3BE52028-4431-4B14-B02F-9AC90D1C6B8D}"/>
              </a:ext>
            </a:extLst>
          </p:cNvPr>
          <p:cNvSpPr txBox="1"/>
          <p:nvPr/>
        </p:nvSpPr>
        <p:spPr>
          <a:xfrm>
            <a:off x="899592" y="1780793"/>
            <a:ext cx="7272808" cy="400110"/>
          </a:xfrm>
          <a:prstGeom prst="rect">
            <a:avLst/>
          </a:prstGeom>
          <a:noFill/>
        </p:spPr>
        <p:txBody>
          <a:bodyPr wrap="square" rtlCol="0">
            <a:spAutoFit/>
          </a:bodyPr>
          <a:lstStyle/>
          <a:p>
            <a:r>
              <a:rPr lang="es-SV" sz="2000" dirty="0"/>
              <a:t>ODS seleccionados para análisis en la investigación:</a:t>
            </a:r>
            <a:endParaRPr lang="en-GB" sz="2000" dirty="0"/>
          </a:p>
        </p:txBody>
      </p:sp>
    </p:spTree>
    <p:extLst>
      <p:ext uri="{BB962C8B-B14F-4D97-AF65-F5344CB8AC3E}">
        <p14:creationId xmlns:p14="http://schemas.microsoft.com/office/powerpoint/2010/main" val="1954518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EC7399-CEF3-4AD5-A86B-E80BC7951C44}"/>
              </a:ext>
            </a:extLst>
          </p:cNvPr>
          <p:cNvSpPr>
            <a:spLocks noGrp="1"/>
          </p:cNvSpPr>
          <p:nvPr>
            <p:ph type="title"/>
          </p:nvPr>
        </p:nvSpPr>
        <p:spPr/>
        <p:txBody>
          <a:bodyPr>
            <a:normAutofit/>
          </a:bodyPr>
          <a:lstStyle/>
          <a:p>
            <a:r>
              <a:rPr lang="es-SV" sz="2600" dirty="0">
                <a:solidFill>
                  <a:schemeClr val="tx1"/>
                </a:solidFill>
              </a:rPr>
              <a:t>1. ODS priorizados por el Gobierno </a:t>
            </a:r>
            <a:br>
              <a:rPr lang="es-SV" sz="2600" dirty="0">
                <a:solidFill>
                  <a:schemeClr val="tx1"/>
                </a:solidFill>
              </a:rPr>
            </a:br>
            <a:r>
              <a:rPr lang="es-SV" sz="2600" dirty="0">
                <a:solidFill>
                  <a:schemeClr val="tx1"/>
                </a:solidFill>
              </a:rPr>
              <a:t>de El Salvador</a:t>
            </a:r>
            <a:endParaRPr lang="en-GB" sz="2600" dirty="0"/>
          </a:p>
        </p:txBody>
      </p:sp>
      <p:graphicFrame>
        <p:nvGraphicFramePr>
          <p:cNvPr id="4" name="Chart 24">
            <a:extLst>
              <a:ext uri="{FF2B5EF4-FFF2-40B4-BE49-F238E27FC236}">
                <a16:creationId xmlns:a16="http://schemas.microsoft.com/office/drawing/2014/main" id="{00000000-0008-0000-0F00-000003100000}"/>
              </a:ext>
            </a:extLst>
          </p:cNvPr>
          <p:cNvGraphicFramePr>
            <a:graphicFrameLocks/>
          </p:cNvGraphicFramePr>
          <p:nvPr>
            <p:extLst>
              <p:ext uri="{D42A27DB-BD31-4B8C-83A1-F6EECF244321}">
                <p14:modId xmlns:p14="http://schemas.microsoft.com/office/powerpoint/2010/main" val="4193885961"/>
              </p:ext>
            </p:extLst>
          </p:nvPr>
        </p:nvGraphicFramePr>
        <p:xfrm>
          <a:off x="348845" y="2744212"/>
          <a:ext cx="4223155" cy="3888432"/>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n 4">
            <a:extLst>
              <a:ext uri="{FF2B5EF4-FFF2-40B4-BE49-F238E27FC236}">
                <a16:creationId xmlns:a16="http://schemas.microsoft.com/office/drawing/2014/main" id="{EA05911D-2E38-46D0-AB5A-1416A1E044AF}"/>
              </a:ext>
            </a:extLst>
          </p:cNvPr>
          <p:cNvPicPr/>
          <p:nvPr/>
        </p:nvPicPr>
        <p:blipFill rotWithShape="1">
          <a:blip r:embed="rId3"/>
          <a:srcRect l="23082" t="27470" r="26002" b="12155"/>
          <a:stretch/>
        </p:blipFill>
        <p:spPr bwMode="auto">
          <a:xfrm>
            <a:off x="4680355" y="2624199"/>
            <a:ext cx="4114800" cy="4032448"/>
          </a:xfrm>
          <a:prstGeom prst="rect">
            <a:avLst/>
          </a:prstGeom>
          <a:ln>
            <a:noFill/>
          </a:ln>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7318F32C-4B88-4237-B291-1789A3A50459}"/>
              </a:ext>
            </a:extLst>
          </p:cNvPr>
          <p:cNvSpPr txBox="1"/>
          <p:nvPr/>
        </p:nvSpPr>
        <p:spPr>
          <a:xfrm>
            <a:off x="252478" y="1571247"/>
            <a:ext cx="8435280" cy="369332"/>
          </a:xfrm>
          <a:prstGeom prst="rect">
            <a:avLst/>
          </a:prstGeom>
          <a:noFill/>
        </p:spPr>
        <p:txBody>
          <a:bodyPr wrap="square" rtlCol="0">
            <a:spAutoFit/>
          </a:bodyPr>
          <a:lstStyle/>
          <a:p>
            <a:r>
              <a:rPr lang="es-SV" dirty="0"/>
              <a:t>Se utilizaron las CNT y las CNTT para conducir el análisis</a:t>
            </a:r>
            <a:endParaRPr lang="en-GB" dirty="0"/>
          </a:p>
        </p:txBody>
      </p:sp>
      <p:sp>
        <p:nvSpPr>
          <p:cNvPr id="8" name="5 CuadroTexto">
            <a:extLst>
              <a:ext uri="{FF2B5EF4-FFF2-40B4-BE49-F238E27FC236}">
                <a16:creationId xmlns:a16="http://schemas.microsoft.com/office/drawing/2014/main" id="{9102FA31-32DE-4584-9FE8-14C718A1A3FC}"/>
              </a:ext>
            </a:extLst>
          </p:cNvPr>
          <p:cNvSpPr txBox="1"/>
          <p:nvPr/>
        </p:nvSpPr>
        <p:spPr>
          <a:xfrm>
            <a:off x="1115616" y="2342395"/>
            <a:ext cx="3168352" cy="276999"/>
          </a:xfrm>
          <a:prstGeom prst="rect">
            <a:avLst/>
          </a:prstGeom>
          <a:noFill/>
        </p:spPr>
        <p:txBody>
          <a:bodyPr wrap="square" rtlCol="0">
            <a:spAutoFit/>
          </a:bodyPr>
          <a:lstStyle/>
          <a:p>
            <a:r>
              <a:rPr lang="en-US" sz="1200" b="1" dirty="0"/>
              <a:t>El Salvador 2010. </a:t>
            </a:r>
            <a:r>
              <a:rPr lang="en-US" sz="1200" b="1" dirty="0" err="1"/>
              <a:t>Déficit</a:t>
            </a:r>
            <a:r>
              <a:rPr lang="en-US" sz="1200" b="1" dirty="0"/>
              <a:t> de </a:t>
            </a:r>
            <a:r>
              <a:rPr lang="en-US" sz="1200" b="1" dirty="0" err="1"/>
              <a:t>ciclo</a:t>
            </a:r>
            <a:r>
              <a:rPr lang="en-US" sz="1200" b="1" dirty="0"/>
              <a:t> de </a:t>
            </a:r>
            <a:r>
              <a:rPr lang="en-US" sz="1200" b="1" dirty="0" err="1"/>
              <a:t>vida</a:t>
            </a:r>
            <a:endParaRPr lang="es-ES" sz="1200" b="1" dirty="0"/>
          </a:p>
        </p:txBody>
      </p:sp>
      <p:sp>
        <p:nvSpPr>
          <p:cNvPr id="9" name="5 CuadroTexto">
            <a:extLst>
              <a:ext uri="{FF2B5EF4-FFF2-40B4-BE49-F238E27FC236}">
                <a16:creationId xmlns:a16="http://schemas.microsoft.com/office/drawing/2014/main" id="{986E9335-D94C-4E26-93D6-5FA2FA73314D}"/>
              </a:ext>
            </a:extLst>
          </p:cNvPr>
          <p:cNvSpPr txBox="1"/>
          <p:nvPr/>
        </p:nvSpPr>
        <p:spPr>
          <a:xfrm>
            <a:off x="4860034" y="2331589"/>
            <a:ext cx="3533221" cy="276999"/>
          </a:xfrm>
          <a:prstGeom prst="rect">
            <a:avLst/>
          </a:prstGeom>
          <a:noFill/>
        </p:spPr>
        <p:txBody>
          <a:bodyPr wrap="square" rtlCol="0">
            <a:spAutoFit/>
          </a:bodyPr>
          <a:lstStyle/>
          <a:p>
            <a:r>
              <a:rPr lang="en-US" sz="1200" b="1" dirty="0"/>
              <a:t>El Salvador 2010. </a:t>
            </a:r>
            <a:r>
              <a:rPr lang="en-US" sz="1200" b="1" dirty="0" err="1"/>
              <a:t>Mecanismos</a:t>
            </a:r>
            <a:r>
              <a:rPr lang="en-US" sz="1200" b="1" dirty="0"/>
              <a:t> de </a:t>
            </a:r>
            <a:r>
              <a:rPr lang="en-US" sz="1200" b="1" dirty="0" err="1"/>
              <a:t>soporte</a:t>
            </a:r>
            <a:endParaRPr lang="es-ES" sz="1200" b="1" dirty="0"/>
          </a:p>
        </p:txBody>
      </p:sp>
      <p:sp>
        <p:nvSpPr>
          <p:cNvPr id="10" name="9 CuadroTexto">
            <a:extLst>
              <a:ext uri="{FF2B5EF4-FFF2-40B4-BE49-F238E27FC236}">
                <a16:creationId xmlns:a16="http://schemas.microsoft.com/office/drawing/2014/main" id="{40F5AD1B-14A9-4665-BC4B-F3B9D4FB0E1C}"/>
              </a:ext>
            </a:extLst>
          </p:cNvPr>
          <p:cNvSpPr txBox="1"/>
          <p:nvPr/>
        </p:nvSpPr>
        <p:spPr>
          <a:xfrm>
            <a:off x="611560" y="6553200"/>
            <a:ext cx="5000660" cy="246221"/>
          </a:xfrm>
          <a:prstGeom prst="rect">
            <a:avLst/>
          </a:prstGeom>
          <a:noFill/>
        </p:spPr>
        <p:txBody>
          <a:bodyPr wrap="square" rtlCol="0">
            <a:spAutoFit/>
          </a:bodyPr>
          <a:lstStyle/>
          <a:p>
            <a:r>
              <a:rPr lang="en-US" sz="1000" dirty="0"/>
              <a:t>Fuente: </a:t>
            </a:r>
            <a:r>
              <a:rPr lang="en-US" sz="1000" dirty="0" err="1"/>
              <a:t>estimación</a:t>
            </a:r>
            <a:r>
              <a:rPr lang="en-US" sz="1000" dirty="0"/>
              <a:t> </a:t>
            </a:r>
            <a:r>
              <a:rPr lang="en-US" sz="1000" dirty="0" err="1"/>
              <a:t>propia</a:t>
            </a:r>
            <a:r>
              <a:rPr lang="en-US" sz="1000" dirty="0"/>
              <a:t> con base </a:t>
            </a:r>
            <a:r>
              <a:rPr lang="en-US" sz="1000" dirty="0" err="1"/>
              <a:t>en</a:t>
            </a:r>
            <a:r>
              <a:rPr lang="en-US" sz="1000" dirty="0"/>
              <a:t> Peña y Rivera (2016).</a:t>
            </a:r>
            <a:endParaRPr lang="es-ES" sz="1000" dirty="0"/>
          </a:p>
        </p:txBody>
      </p:sp>
    </p:spTree>
    <p:extLst>
      <p:ext uri="{BB962C8B-B14F-4D97-AF65-F5344CB8AC3E}">
        <p14:creationId xmlns:p14="http://schemas.microsoft.com/office/powerpoint/2010/main" val="2069499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81F6B1-9597-47B7-9EB5-B6E1C2B82B20}"/>
              </a:ext>
            </a:extLst>
          </p:cNvPr>
          <p:cNvSpPr>
            <a:spLocks noGrp="1"/>
          </p:cNvSpPr>
          <p:nvPr>
            <p:ph type="title"/>
          </p:nvPr>
        </p:nvSpPr>
        <p:spPr/>
        <p:txBody>
          <a:bodyPr>
            <a:normAutofit fontScale="90000"/>
          </a:bodyPr>
          <a:lstStyle/>
          <a:p>
            <a:br>
              <a:rPr lang="es-SV" sz="2600" dirty="0">
                <a:solidFill>
                  <a:schemeClr val="tx1"/>
                </a:solidFill>
              </a:rPr>
            </a:br>
            <a:br>
              <a:rPr lang="es-SV" sz="2600" dirty="0">
                <a:solidFill>
                  <a:schemeClr val="tx1"/>
                </a:solidFill>
              </a:rPr>
            </a:br>
            <a:r>
              <a:rPr lang="es-SV" sz="2600" dirty="0">
                <a:solidFill>
                  <a:schemeClr val="tx1"/>
                </a:solidFill>
              </a:rPr>
              <a:t>2. ¿Está El Salvador tomando ventaja de </a:t>
            </a:r>
            <a:br>
              <a:rPr lang="es-SV" sz="2600" dirty="0">
                <a:solidFill>
                  <a:schemeClr val="tx1"/>
                </a:solidFill>
              </a:rPr>
            </a:br>
            <a:r>
              <a:rPr lang="es-SV" sz="2600" dirty="0">
                <a:solidFill>
                  <a:schemeClr val="tx1"/>
                </a:solidFill>
              </a:rPr>
              <a:t>su dividendo demográfico?</a:t>
            </a:r>
            <a:br>
              <a:rPr lang="es-SV" sz="2600" dirty="0">
                <a:solidFill>
                  <a:schemeClr val="tx1"/>
                </a:solidFill>
              </a:rPr>
            </a:br>
            <a:br>
              <a:rPr lang="en-GB" sz="2600" dirty="0">
                <a:solidFill>
                  <a:schemeClr val="tx1"/>
                </a:solidFill>
              </a:rPr>
            </a:br>
            <a:endParaRPr lang="en-GB" sz="2600" dirty="0"/>
          </a:p>
        </p:txBody>
      </p:sp>
      <p:pic>
        <p:nvPicPr>
          <p:cNvPr id="6" name="Imagen 5">
            <a:extLst>
              <a:ext uri="{FF2B5EF4-FFF2-40B4-BE49-F238E27FC236}">
                <a16:creationId xmlns:a16="http://schemas.microsoft.com/office/drawing/2014/main" id="{9ECDCF46-0E5D-4FD4-B4B3-FBBB64ECA23D}"/>
              </a:ext>
            </a:extLst>
          </p:cNvPr>
          <p:cNvPicPr>
            <a:picLocks noChangeAspect="1"/>
          </p:cNvPicPr>
          <p:nvPr/>
        </p:nvPicPr>
        <p:blipFill>
          <a:blip r:embed="rId2"/>
          <a:stretch>
            <a:fillRect/>
          </a:stretch>
        </p:blipFill>
        <p:spPr>
          <a:xfrm>
            <a:off x="471021" y="2383125"/>
            <a:ext cx="4114800" cy="2750820"/>
          </a:xfrm>
          <a:prstGeom prst="rect">
            <a:avLst/>
          </a:prstGeom>
        </p:spPr>
      </p:pic>
      <p:pic>
        <p:nvPicPr>
          <p:cNvPr id="8" name="Imagen 7">
            <a:extLst>
              <a:ext uri="{FF2B5EF4-FFF2-40B4-BE49-F238E27FC236}">
                <a16:creationId xmlns:a16="http://schemas.microsoft.com/office/drawing/2014/main" id="{DBADF7B6-8459-4E38-9AB7-A0F852DF850B}"/>
              </a:ext>
            </a:extLst>
          </p:cNvPr>
          <p:cNvPicPr>
            <a:picLocks noChangeAspect="1"/>
          </p:cNvPicPr>
          <p:nvPr/>
        </p:nvPicPr>
        <p:blipFill>
          <a:blip r:embed="rId3"/>
          <a:stretch>
            <a:fillRect/>
          </a:stretch>
        </p:blipFill>
        <p:spPr>
          <a:xfrm>
            <a:off x="4734599" y="2391986"/>
            <a:ext cx="3938380" cy="2750820"/>
          </a:xfrm>
          <a:prstGeom prst="rect">
            <a:avLst/>
          </a:prstGeom>
        </p:spPr>
      </p:pic>
      <p:sp>
        <p:nvSpPr>
          <p:cNvPr id="9" name="5 CuadroTexto">
            <a:extLst>
              <a:ext uri="{FF2B5EF4-FFF2-40B4-BE49-F238E27FC236}">
                <a16:creationId xmlns:a16="http://schemas.microsoft.com/office/drawing/2014/main" id="{AF826051-31C2-41B9-9CA2-A8716191A63B}"/>
              </a:ext>
            </a:extLst>
          </p:cNvPr>
          <p:cNvSpPr txBox="1"/>
          <p:nvPr/>
        </p:nvSpPr>
        <p:spPr>
          <a:xfrm>
            <a:off x="457200" y="1870735"/>
            <a:ext cx="3992158" cy="461665"/>
          </a:xfrm>
          <a:prstGeom prst="rect">
            <a:avLst/>
          </a:prstGeom>
          <a:noFill/>
        </p:spPr>
        <p:txBody>
          <a:bodyPr wrap="square" rtlCol="0">
            <a:spAutoFit/>
          </a:bodyPr>
          <a:lstStyle/>
          <a:p>
            <a:pPr algn="ctr"/>
            <a:r>
              <a:rPr lang="en-US" sz="1200" b="1" dirty="0"/>
              <a:t>El Salvador y ALC 2002-2015. </a:t>
            </a:r>
            <a:r>
              <a:rPr lang="en-US" sz="1200" b="1" dirty="0" err="1"/>
              <a:t>Gasto</a:t>
            </a:r>
            <a:r>
              <a:rPr lang="en-US" sz="1200" b="1" dirty="0"/>
              <a:t> </a:t>
            </a:r>
            <a:r>
              <a:rPr lang="en-US" sz="1200" b="1" dirty="0" err="1"/>
              <a:t>público</a:t>
            </a:r>
            <a:r>
              <a:rPr lang="en-US" sz="1200" b="1" dirty="0"/>
              <a:t> </a:t>
            </a:r>
            <a:r>
              <a:rPr lang="en-US" sz="1200" b="1" dirty="0" err="1"/>
              <a:t>en</a:t>
            </a:r>
            <a:r>
              <a:rPr lang="en-US" sz="1200" b="1" dirty="0"/>
              <a:t> </a:t>
            </a:r>
            <a:r>
              <a:rPr lang="en-US" sz="1200" b="1" dirty="0" err="1"/>
              <a:t>educación</a:t>
            </a:r>
            <a:r>
              <a:rPr lang="en-US" sz="1200" b="1" dirty="0"/>
              <a:t> (% PIB)</a:t>
            </a:r>
            <a:endParaRPr lang="es-ES" sz="1200" b="1" dirty="0"/>
          </a:p>
        </p:txBody>
      </p:sp>
      <p:sp>
        <p:nvSpPr>
          <p:cNvPr id="10" name="5 CuadroTexto">
            <a:extLst>
              <a:ext uri="{FF2B5EF4-FFF2-40B4-BE49-F238E27FC236}">
                <a16:creationId xmlns:a16="http://schemas.microsoft.com/office/drawing/2014/main" id="{94DE7298-368B-4B5C-9B83-12478F0B2916}"/>
              </a:ext>
            </a:extLst>
          </p:cNvPr>
          <p:cNvSpPr txBox="1"/>
          <p:nvPr/>
        </p:nvSpPr>
        <p:spPr>
          <a:xfrm>
            <a:off x="4449358" y="1847184"/>
            <a:ext cx="4536504" cy="461665"/>
          </a:xfrm>
          <a:prstGeom prst="rect">
            <a:avLst/>
          </a:prstGeom>
          <a:noFill/>
        </p:spPr>
        <p:txBody>
          <a:bodyPr wrap="square" rtlCol="0">
            <a:spAutoFit/>
          </a:bodyPr>
          <a:lstStyle/>
          <a:p>
            <a:pPr algn="ctr"/>
            <a:r>
              <a:rPr lang="en-US" sz="1200" b="1" dirty="0"/>
              <a:t>El Salvador y ALC 2002-2015. </a:t>
            </a:r>
            <a:r>
              <a:rPr lang="en-US" sz="1200" b="1" dirty="0" err="1"/>
              <a:t>Gasto</a:t>
            </a:r>
            <a:r>
              <a:rPr lang="en-US" sz="1200" b="1" dirty="0"/>
              <a:t> </a:t>
            </a:r>
            <a:r>
              <a:rPr lang="en-US" sz="1200" b="1" dirty="0" err="1"/>
              <a:t>público</a:t>
            </a:r>
            <a:r>
              <a:rPr lang="en-US" sz="1200" b="1" dirty="0"/>
              <a:t> </a:t>
            </a:r>
            <a:r>
              <a:rPr lang="en-US" sz="1200" b="1" dirty="0" err="1"/>
              <a:t>en</a:t>
            </a:r>
            <a:r>
              <a:rPr lang="en-US" sz="1200" b="1" dirty="0"/>
              <a:t> </a:t>
            </a:r>
            <a:r>
              <a:rPr lang="en-US" sz="1200" b="1" dirty="0" err="1"/>
              <a:t>salud</a:t>
            </a:r>
            <a:r>
              <a:rPr lang="en-US" sz="1200" b="1" dirty="0"/>
              <a:t> (% PIB)</a:t>
            </a:r>
            <a:endParaRPr lang="es-ES" sz="1200" b="1" dirty="0"/>
          </a:p>
        </p:txBody>
      </p:sp>
      <p:sp>
        <p:nvSpPr>
          <p:cNvPr id="11" name="9 CuadroTexto">
            <a:extLst>
              <a:ext uri="{FF2B5EF4-FFF2-40B4-BE49-F238E27FC236}">
                <a16:creationId xmlns:a16="http://schemas.microsoft.com/office/drawing/2014/main" id="{19B925AB-0158-48DF-94A8-E2B6EB8593FD}"/>
              </a:ext>
            </a:extLst>
          </p:cNvPr>
          <p:cNvSpPr txBox="1"/>
          <p:nvPr/>
        </p:nvSpPr>
        <p:spPr>
          <a:xfrm>
            <a:off x="457200" y="5202392"/>
            <a:ext cx="5000660" cy="246221"/>
          </a:xfrm>
          <a:prstGeom prst="rect">
            <a:avLst/>
          </a:prstGeom>
          <a:noFill/>
        </p:spPr>
        <p:txBody>
          <a:bodyPr wrap="square" rtlCol="0">
            <a:spAutoFit/>
          </a:bodyPr>
          <a:lstStyle/>
          <a:p>
            <a:r>
              <a:rPr lang="en-US" sz="1000" dirty="0"/>
              <a:t>Fuente: </a:t>
            </a:r>
            <a:r>
              <a:rPr lang="en-US" sz="1000" dirty="0" err="1"/>
              <a:t>Estimación</a:t>
            </a:r>
            <a:r>
              <a:rPr lang="en-US" sz="1000" dirty="0"/>
              <a:t> </a:t>
            </a:r>
            <a:r>
              <a:rPr lang="en-US" sz="1000" dirty="0" err="1"/>
              <a:t>propia</a:t>
            </a:r>
            <a:r>
              <a:rPr lang="en-US" sz="1000" dirty="0"/>
              <a:t> con base </a:t>
            </a:r>
            <a:r>
              <a:rPr lang="en-US" sz="1000" dirty="0" err="1"/>
              <a:t>en</a:t>
            </a:r>
            <a:r>
              <a:rPr lang="en-US" sz="1000" dirty="0"/>
              <a:t> </a:t>
            </a:r>
            <a:r>
              <a:rPr lang="en-US" sz="1000" dirty="0" err="1"/>
              <a:t>Cepal</a:t>
            </a:r>
            <a:r>
              <a:rPr lang="en-US" sz="1000" dirty="0"/>
              <a:t> (2018).</a:t>
            </a:r>
            <a:endParaRPr lang="es-ES" sz="1000" dirty="0"/>
          </a:p>
        </p:txBody>
      </p:sp>
    </p:spTree>
    <p:extLst>
      <p:ext uri="{BB962C8B-B14F-4D97-AF65-F5344CB8AC3E}">
        <p14:creationId xmlns:p14="http://schemas.microsoft.com/office/powerpoint/2010/main" val="524064865"/>
      </p:ext>
    </p:extLst>
  </p:cSld>
  <p:clrMapOvr>
    <a:masterClrMapping/>
  </p:clrMapOvr>
</p:sld>
</file>

<file path=ppt/theme/theme1.xml><?xml version="1.0" encoding="utf-8"?>
<a:theme xmlns:a="http://schemas.openxmlformats.org/drawingml/2006/main" name="Office Theme">
  <a:themeElements>
    <a:clrScheme name="Personalizado 1">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FFFFFF"/>
      </a:hlink>
      <a:folHlink>
        <a:srgbClr val="D8D8D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9250</TotalTime>
  <Words>2339</Words>
  <Application>Microsoft Office PowerPoint</Application>
  <PresentationFormat>Presentación en pantalla (4:3)</PresentationFormat>
  <Paragraphs>208</Paragraphs>
  <Slides>35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35</vt:i4>
      </vt:variant>
    </vt:vector>
  </HeadingPairs>
  <TitlesOfParts>
    <vt:vector size="42" baseType="lpstr">
      <vt:lpstr>Arial</vt:lpstr>
      <vt:lpstr>Calibri</vt:lpstr>
      <vt:lpstr>Cambria Math</vt:lpstr>
      <vt:lpstr>Garamond</vt:lpstr>
      <vt:lpstr>Times New Roman</vt:lpstr>
      <vt:lpstr>Verdana</vt:lpstr>
      <vt:lpstr>Office Theme</vt:lpstr>
      <vt:lpstr> Impactos sociales y económicos de los cambios en la estructura por edad de la población y sus consecuencias para el logro de los ODS en El Salvador  CNTT y trabajo productivo no remunerado  </vt:lpstr>
      <vt:lpstr>Contenido</vt:lpstr>
      <vt:lpstr>1. ODS priorizados por el Gobierno  de El Salvador</vt:lpstr>
      <vt:lpstr>1. ODS priorizados por el Gobierno  de El Salvador</vt:lpstr>
      <vt:lpstr>1. ODS priorizados por el Gobierno  de El Salvador</vt:lpstr>
      <vt:lpstr>1. ODS priorizados por el Gobierno  de El Salvador</vt:lpstr>
      <vt:lpstr>1. ODS priorizados por el Gobierno  de El Salvador</vt:lpstr>
      <vt:lpstr>1. ODS priorizados por el Gobierno  de El Salvador</vt:lpstr>
      <vt:lpstr>  2. ¿Está El Salvador tomando ventaja de  su dividendo demográfico?  </vt:lpstr>
      <vt:lpstr>2. ¿Está El Salvador tomando ventaja de  su dividendo demográfico?</vt:lpstr>
      <vt:lpstr>2. ¿Está El Salvador tomando ventaja de  su dividendo demográfico?</vt:lpstr>
      <vt:lpstr>2. ¿Está El Salvador tomando ventaja de  su dividendo demográfico?</vt:lpstr>
      <vt:lpstr>2. ¿Está El Salvador tomando ventaja de su  dividendo demográfico?</vt:lpstr>
      <vt:lpstr>3. Contribución del trabajo productivo no remunerado y su relación con el dividendo de género en El Salvador</vt:lpstr>
      <vt:lpstr>3. Contribución del trabajo productivo no remunerado y su relación con el dividendo de género en El Salvador</vt:lpstr>
      <vt:lpstr>3. Contribución del trabajo productivo no remunerado y su relación con el dividendo de género en El Salvador</vt:lpstr>
      <vt:lpstr>3. Contribución del trabajo productivo no remunerado y su relación con el dividendo de género en El Salvador</vt:lpstr>
      <vt:lpstr>3. Contribución del trabajo productivo no remunerado y su relación con el dividendo de género en El Salvador</vt:lpstr>
      <vt:lpstr>3. Contribución del trabajo productivo no remunerado y su relación con el dividendo de género en El Salvador</vt:lpstr>
      <vt:lpstr>3. Contribución del trabajo productivo no remunerado y su relación con el dividendo de género en El Salvador</vt:lpstr>
      <vt:lpstr>3. Contribución del trabajo productivo no remunerado y su relación con el dividendo de género en El Salvador</vt:lpstr>
      <vt:lpstr>3. Contribución del trabajo productivo no remunerado y su relación con el dividendo de género en El Salvador</vt:lpstr>
      <vt:lpstr>3. Contribución del trabajo productivo no remunerado y su relación con el dividendo de género en El Salvador</vt:lpstr>
      <vt:lpstr>3. Contribución del trabajo productivo no remunerado y su relación con el dividendo de género en El Salvador</vt:lpstr>
      <vt:lpstr>Presentación de PowerPoint</vt:lpstr>
      <vt:lpstr>3. Contribución del trabajo productivo no remunerado y su relación con el dividendo de género en El Salvador</vt:lpstr>
      <vt:lpstr>3. Contribución del trabajo productivo no remunerado y su relación con el dividendo de género en El Salvador</vt:lpstr>
      <vt:lpstr>  4. ¿Es el sistema de protección social sostenible en el largo plazo dada la transición demográfica del país?  </vt:lpstr>
      <vt:lpstr>Presentación de PowerPoint</vt:lpstr>
      <vt:lpstr>4. ¿Es el sistema de protección social sostenible en el largo plazo dada la transición demográfica del país? </vt:lpstr>
      <vt:lpstr>4. ¿Es el sistema de protección social sostenible en el largo plazo dada la transición demográfica del país? </vt:lpstr>
      <vt:lpstr>Presentación de PowerPoint</vt:lpstr>
      <vt:lpstr>5. Recomendaciones</vt:lpstr>
      <vt:lpstr>5. Recomendaciones</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Pla2013</dc:title>
  <dc:creator>Fausto Cea</dc:creator>
  <cp:lastModifiedBy>Werner</cp:lastModifiedBy>
  <cp:revision>618</cp:revision>
  <cp:lastPrinted>2012-04-18T23:39:55Z</cp:lastPrinted>
  <dcterms:created xsi:type="dcterms:W3CDTF">2010-10-19T04:07:39Z</dcterms:created>
  <dcterms:modified xsi:type="dcterms:W3CDTF">2018-09-18T16:16:36Z</dcterms:modified>
</cp:coreProperties>
</file>